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9" r:id="rId3"/>
    <p:sldId id="297" r:id="rId4"/>
    <p:sldId id="298" r:id="rId5"/>
    <p:sldId id="267" r:id="rId6"/>
    <p:sldId id="268" r:id="rId7"/>
    <p:sldId id="325" r:id="rId8"/>
    <p:sldId id="327" r:id="rId9"/>
    <p:sldId id="304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16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67" r:id="rId38"/>
    <p:sldId id="313" r:id="rId39"/>
    <p:sldId id="359" r:id="rId40"/>
    <p:sldId id="317" r:id="rId41"/>
    <p:sldId id="360" r:id="rId42"/>
    <p:sldId id="361" r:id="rId43"/>
    <p:sldId id="362" r:id="rId44"/>
    <p:sldId id="363" r:id="rId45"/>
    <p:sldId id="364" r:id="rId46"/>
    <p:sldId id="365" r:id="rId47"/>
    <p:sldId id="366" r:id="rId4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Stil teme 2 - Isticanj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 teme 2 - Isticanj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39" autoAdjust="0"/>
    <p:restoredTop sz="94620" autoAdjust="0"/>
  </p:normalViewPr>
  <p:slideViewPr>
    <p:cSldViewPr snapToGrid="0">
      <p:cViewPr varScale="1">
        <p:scale>
          <a:sx n="86" d="100"/>
          <a:sy n="86" d="100"/>
        </p:scale>
        <p:origin x="108" y="498"/>
      </p:cViewPr>
      <p:guideLst/>
    </p:cSldViewPr>
  </p:slideViewPr>
  <p:outlineViewPr>
    <p:cViewPr>
      <p:scale>
        <a:sx n="33" d="100"/>
        <a:sy n="33" d="100"/>
      </p:scale>
      <p:origin x="0" y="-434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6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IZNOS </c:v>
                </c:pt>
              </c:strCache>
            </c:strRef>
          </c:tx>
          <c:invertIfNegative val="0"/>
          <c:cat>
            <c:strRef>
              <c:f>List1!$A$2:$A$13</c:f>
              <c:strCache>
                <c:ptCount val="12"/>
                <c:pt idx="0">
                  <c:v>OPĆI PRIHODI I PRIMICI </c:v>
                </c:pt>
                <c:pt idx="1">
                  <c:v>DECENTRALIZIRANI PRIHODI </c:v>
                </c:pt>
                <c:pt idx="2">
                  <c:v>FISKALNA ODRŽIVOST - VRTIĆI</c:v>
                </c:pt>
                <c:pt idx="3">
                  <c:v>KOMUNALNA NAKNADA </c:v>
                </c:pt>
                <c:pt idx="4">
                  <c:v>KAPITALNI PRIHODI </c:v>
                </c:pt>
                <c:pt idx="5">
                  <c:v>PRIHODI OD POLJOPRIVREDNOG ZEMLJIŠTA </c:v>
                </c:pt>
                <c:pt idx="6">
                  <c:v>PRIHODI PRORAČUNSKIH KORISNIKA </c:v>
                </c:pt>
                <c:pt idx="7">
                  <c:v>POMOĆI </c:v>
                </c:pt>
                <c:pt idx="8">
                  <c:v>POMOĆI ZA PRORAČUNSKE KORISNIKE </c:v>
                </c:pt>
                <c:pt idx="9">
                  <c:v>DONACIJE </c:v>
                </c:pt>
                <c:pt idx="10">
                  <c:v>PRIHODI OD PRODAJE NEFINANCIJSKE IMOVINE</c:v>
                </c:pt>
                <c:pt idx="11">
                  <c:v>NAMJENSKI PRIMICI OD ZADUŽIVANJA </c:v>
                </c:pt>
              </c:strCache>
            </c:strRef>
          </c:cat>
          <c:val>
            <c:numRef>
              <c:f>List1!$B$2:$B$13</c:f>
              <c:numCache>
                <c:formatCode>#,##0.00</c:formatCode>
                <c:ptCount val="12"/>
                <c:pt idx="0">
                  <c:v>9496400</c:v>
                </c:pt>
                <c:pt idx="1">
                  <c:v>1177600</c:v>
                </c:pt>
                <c:pt idx="2">
                  <c:v>414000</c:v>
                </c:pt>
                <c:pt idx="3">
                  <c:v>3534500</c:v>
                </c:pt>
                <c:pt idx="4">
                  <c:v>955300</c:v>
                </c:pt>
                <c:pt idx="5">
                  <c:v>64000</c:v>
                </c:pt>
                <c:pt idx="6">
                  <c:v>1138200</c:v>
                </c:pt>
                <c:pt idx="7">
                  <c:v>4919100</c:v>
                </c:pt>
                <c:pt idx="8">
                  <c:v>8348000</c:v>
                </c:pt>
                <c:pt idx="9">
                  <c:v>35400</c:v>
                </c:pt>
                <c:pt idx="10">
                  <c:v>1195400</c:v>
                </c:pt>
                <c:pt idx="11">
                  <c:v>7444000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A-46E8-A727-77A640AEB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77285136"/>
        <c:axId val="-1077289488"/>
      </c:barChart>
      <c:catAx>
        <c:axId val="-1077285136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sr-Latn-RS"/>
          </a:p>
        </c:txPr>
        <c:crossAx val="-1077289488"/>
        <c:crosses val="autoZero"/>
        <c:auto val="1"/>
        <c:lblAlgn val="ctr"/>
        <c:lblOffset val="100"/>
        <c:noMultiLvlLbl val="0"/>
      </c:catAx>
      <c:valAx>
        <c:axId val="-107728948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-107728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aseline="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iznos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FC-4CC8-ABC9-7604E63D2C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FC-4CC8-ABC9-7604E63D2C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CFC-4CC8-ABC9-7604E63D2C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CFC-4CC8-ABC9-7604E63D2C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CFC-4CC8-ABC9-7604E63D2C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CFC-4CC8-ABC9-7604E63D2C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06E-4C6A-B64D-4412ABF95B0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19.039.900,00 Eura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CFC-4CC8-ABC9-7604E63D2C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747.400,00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CFC-4CC8-ABC9-7604E63D2C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345.700,00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CFC-4CC8-ABC9-7604E63D2C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1.411.200,00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CFC-4CC8-ABC9-7604E63D2CF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6.302.800,00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CFC-4CC8-ABC9-7604E63D2CF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10.523.300,00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CFC-4CC8-ABC9-7604E63D2CF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385.400,00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06E-4C6A-B64D-4412ABF95B0B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List1!$A$2:$A$8</c:f>
              <c:strCache>
                <c:ptCount val="7"/>
                <c:pt idx="0">
                  <c:v>UO za društvene djelatnosti</c:v>
                </c:pt>
                <c:pt idx="1">
                  <c:v>Ured gradonačelnika </c:v>
                </c:pt>
                <c:pt idx="2">
                  <c:v>Služba za opće poslove</c:v>
                </c:pt>
                <c:pt idx="3">
                  <c:v>UO za financije</c:v>
                </c:pt>
                <c:pt idx="4">
                  <c:v>UO za gospodarstvo</c:v>
                </c:pt>
                <c:pt idx="5">
                  <c:v>UO za komunalni sustav, građenje i zaštitu okoliša</c:v>
                </c:pt>
                <c:pt idx="6">
                  <c:v>UO za prostorno uređenje i graditeljstvo</c:v>
                </c:pt>
              </c:strCache>
            </c:strRef>
          </c:cat>
          <c:val>
            <c:numRef>
              <c:f>List1!$B$2:$B$8</c:f>
              <c:numCache>
                <c:formatCode>#,##0</c:formatCode>
                <c:ptCount val="7"/>
                <c:pt idx="0">
                  <c:v>97026000</c:v>
                </c:pt>
                <c:pt idx="1">
                  <c:v>1148000</c:v>
                </c:pt>
                <c:pt idx="2">
                  <c:v>1991000</c:v>
                </c:pt>
                <c:pt idx="3">
                  <c:v>9600000</c:v>
                </c:pt>
                <c:pt idx="4">
                  <c:v>64125000</c:v>
                </c:pt>
                <c:pt idx="5">
                  <c:v>61582000</c:v>
                </c:pt>
                <c:pt idx="6">
                  <c:v>1844000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A-4D91-9382-D4EA82B5879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70A29-3877-458F-870B-0CB5998B179C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4DB7A-2693-49A3-903F-F566B1CE13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7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916A1-B162-4182-AA3D-5BC2C3EDBE3C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068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916A1-B162-4182-AA3D-5BC2C3EDBE3C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178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916A1-B162-4182-AA3D-5BC2C3EDBE3C}" type="slidenum">
              <a:rPr lang="hr-HR" smtClean="0"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4375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916A1-B162-4182-AA3D-5BC2C3EDBE3C}" type="slidenum">
              <a:rPr lang="hr-HR" smtClean="0"/>
              <a:t>24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547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916A1-B162-4182-AA3D-5BC2C3EDBE3C}" type="slidenum">
              <a:rPr lang="hr-HR" smtClean="0"/>
              <a:t>27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675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2716-A383-4AAC-B1D6-5EDE37643780}" type="slidenum">
              <a:rPr lang="hr-HR" smtClean="0"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4013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916A1-B162-4182-AA3D-5BC2C3EDBE3C}" type="slidenum">
              <a:rPr lang="hr-HR" smtClean="0"/>
              <a:t>39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486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9505AB-61DC-B531-6CDB-547027D04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03219AE-3493-2DCF-CEC0-D39B1EE00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4B3359-A29F-AAA6-C648-A8EF5B61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228C-C512-4C1B-A394-22605560FAEE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70CFFD-7144-027A-191D-5ACEBA59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ABAB91E-826F-8CB3-2866-A8271753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88E0-96BD-4736-AEBE-59204B9A7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746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FEE777-9941-E364-EAB8-608C270A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526DA2B-8348-E7E3-6D68-9CDBE199C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AC26638-50FB-73CE-9127-3A66BEE7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228C-C512-4C1B-A394-22605560FAEE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A0ED57B-D523-9175-08C5-D889834C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8A68AE-79EF-A7BA-F84F-20D32D6D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88E0-96BD-4736-AEBE-59204B9A7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53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34D56A7-DDFD-B2C6-62F3-364DF8E7B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95AE82E-23BA-493D-1611-40E400F1A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9D0605-A534-8A3A-7F53-0B31AF07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228C-C512-4C1B-A394-22605560FAEE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AE0B334-FC57-89AD-0020-4175D788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D77622-64B8-4397-C7EA-EF0D436C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88E0-96BD-4736-AEBE-59204B9A7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159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31F4C7-49EE-B117-3E15-3CEF19D5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6A2D5A-04C6-9A2E-0AD8-2D494E012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2DB1C3B-D9CD-8BA7-D09C-5CF891545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228C-C512-4C1B-A394-22605560FAEE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D5E627-4E83-CA84-F999-F891403F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9177848-8BD6-516C-DB01-FE0F7312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88E0-96BD-4736-AEBE-59204B9A7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1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B1837-F36F-4CB5-5D66-AF973AB6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2379E0F-DDBD-983E-3B64-78E7B2177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C07C66-3C13-7030-21FD-472D7624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228C-C512-4C1B-A394-22605560FAEE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2B588E-3BD5-7FD3-A4F0-F59F0012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483350-8D4D-5822-AE55-FDCC0A93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88E0-96BD-4736-AEBE-59204B9A7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271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620644-8B88-286B-78DB-02D97ECF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6AB080-F7A5-EB39-A0D4-434541CE5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8CC0A96-90F6-BBA5-522F-37BFC4E3C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BFB9CED-1E13-0F9F-BA72-54255CBB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228C-C512-4C1B-A394-22605560FAEE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250D3D2-6AD8-41D3-0A63-DD253A4DA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865427B-A2AB-9D18-01F6-6124E446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88E0-96BD-4736-AEBE-59204B9A7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74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3D1E88-8C65-9964-4136-F96EEB11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8B6365-A522-C659-B0F7-915CD9D0C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2EC21CE-ECDF-D5B3-159A-B2C15F8F4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5EE0EE6-C907-FF79-DBFC-97CCE91A0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20F2D48-D8A6-48F8-35C1-5C6A19A9E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BF925F4-2267-CE0F-3029-CFCC14E1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228C-C512-4C1B-A394-22605560FAEE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E5A5F49-C117-0F23-D616-31344C25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9386832-7497-926F-4667-7365A847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88E0-96BD-4736-AEBE-59204B9A7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96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B44212-531F-462D-454F-B53544E8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5B07D19-365A-5589-F324-54065B9B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228C-C512-4C1B-A394-22605560FAEE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AC96650-D274-6B63-162B-74B88CFB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BB54FE7-B440-5F61-D0E2-487DD570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88E0-96BD-4736-AEBE-59204B9A7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733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74FCC90-B2A5-1F3A-0F6F-C3BAC79D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228C-C512-4C1B-A394-22605560FAEE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75B6713-AF57-F202-39F2-F0D84A3B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120F092-D7DC-6330-EE86-36ED925F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88E0-96BD-4736-AEBE-59204B9A7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57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F16545-4A1E-5EAC-6673-F14F5BD9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72E5E6-AE7D-215A-80A7-9C9753B94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59B60CE-E9AE-CD86-3F50-9481F4A8D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AD9441F-910F-FE7F-7E62-59269889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228C-C512-4C1B-A394-22605560FAEE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6027E97-9D5C-CC4B-C1D8-3BE774D1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6134647-124C-2AD4-E08D-A2DCCF60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88E0-96BD-4736-AEBE-59204B9A7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498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452912-8735-D299-F88D-61843CDE6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4141E30-53A6-19F9-0C37-E15787D33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33CD7B9-FE4E-EFA1-614B-24FBFFC99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53A0B52-4FE4-A731-66B5-6190C4641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228C-C512-4C1B-A394-22605560FAEE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81F98BB-A8AC-8A8A-46B2-1DF73234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98945A-17D3-B717-55D0-F8FCF7FD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88E0-96BD-4736-AEBE-59204B9A7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923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FBE14091-8AE9-A55E-D3EF-5CF143959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24" r="26960" b="59086"/>
          <a:stretch/>
        </p:blipFill>
        <p:spPr>
          <a:xfrm>
            <a:off x="2521414" y="681037"/>
            <a:ext cx="9670586" cy="6176963"/>
          </a:xfrm>
          <a:prstGeom prst="rect">
            <a:avLst/>
          </a:prstGeom>
          <a:effectLst>
            <a:outerShdw dist="50800" dir="4800000" sx="1000" sy="1000" algn="ctr" rotWithShape="0">
              <a:srgbClr val="000000"/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29AE47C-C299-5EF1-FFED-5F33A83DF2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17"/>
          <a:stretch/>
        </p:blipFill>
        <p:spPr>
          <a:xfrm>
            <a:off x="0" y="5716969"/>
            <a:ext cx="1234069" cy="1141031"/>
          </a:xfrm>
          <a:prstGeom prst="rect">
            <a:avLst/>
          </a:prstGeom>
        </p:spPr>
      </p:pic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FD5FCC9-1AC1-7312-0CB0-BE4BEB1A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B42071D-B782-3A10-D5C5-94F8AE695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2AD0DD0-2554-3E26-DEC2-56B0B940D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D228C-C512-4C1B-A394-22605560FAEE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8E2F80-218A-9703-D5B3-0A19130BF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974E67-0B3C-586B-2B7E-38644593A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88E0-96BD-4736-AEBE-59204B9A7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36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5354-text-question-blog-questions-logo-an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53CB64-4639-AC0F-ED56-05B7AB556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000" dirty="0">
                <a:latin typeface="Calibri" panose="020F0502020204030204" pitchFamily="34" charset="0"/>
              </a:rPr>
              <a:t>Javna rasprava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3BC41D7-E41C-BE5C-C034-CB4F0EF6C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2400" dirty="0">
                <a:latin typeface="Calibri" panose="020F0502020204030204" pitchFamily="34" charset="0"/>
              </a:rPr>
              <a:t>Prijedlog Proračuna Grada Kutine za 2024. godinu</a:t>
            </a:r>
          </a:p>
          <a:p>
            <a:endParaRPr lang="hr-HR" sz="2400" dirty="0">
              <a:latin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5578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7568" y="332656"/>
            <a:ext cx="8856984" cy="1320800"/>
          </a:xfrm>
        </p:spPr>
        <p:txBody>
          <a:bodyPr>
            <a:noAutofit/>
          </a:bodyPr>
          <a:lstStyle/>
          <a:p>
            <a:pPr algn="ctr"/>
            <a:r>
              <a:rPr lang="hr-HR" sz="6000" b="1" dirty="0">
                <a:latin typeface="Calibri" panose="020F0502020204030204" pitchFamily="34" charset="0"/>
              </a:rPr>
              <a:t>REDOVNA DJELATNOST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9417" y="1484785"/>
            <a:ext cx="10873208" cy="53732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r-HR" sz="26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hr-HR" sz="35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hr-HR" sz="35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6000" b="1" dirty="0">
                <a:latin typeface="Calibri" panose="020F0502020204030204" pitchFamily="34" charset="0"/>
              </a:rPr>
              <a:t>UKUPNO:</a:t>
            </a:r>
          </a:p>
          <a:p>
            <a:pPr marL="0" indent="0" algn="ctr">
              <a:buNone/>
            </a:pPr>
            <a:r>
              <a:rPr lang="hr-HR" sz="6000" b="1" dirty="0">
                <a:latin typeface="Calibri" panose="020F0502020204030204" pitchFamily="34" charset="0"/>
              </a:rPr>
              <a:t> 334.400,00 €</a:t>
            </a:r>
            <a:endParaRPr lang="hr-HR" sz="4800" b="1" dirty="0">
              <a:latin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96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r-HR" b="1" dirty="0">
                <a:latin typeface="Calibri" panose="020F0502020204030204" pitchFamily="34" charset="0"/>
              </a:rPr>
            </a:br>
            <a:r>
              <a:rPr lang="hr-HR" b="1" dirty="0">
                <a:latin typeface="Calibri" panose="020F0502020204030204" pitchFamily="34" charset="0"/>
              </a:rPr>
              <a:t>ZAŠTITA I SPAŠAVANJE</a:t>
            </a:r>
            <a:br>
              <a:rPr lang="hr-HR" sz="4800" dirty="0"/>
            </a:b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55440" y="1268760"/>
            <a:ext cx="10515600" cy="532859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hr-HR" sz="2500" dirty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endParaRPr lang="hr-HR" sz="2500" dirty="0">
              <a:latin typeface="Calibri" panose="020F0502020204030204" pitchFamily="34" charset="0"/>
            </a:endParaRPr>
          </a:p>
          <a:p>
            <a:pPr lvl="0" algn="just">
              <a:buFontTx/>
              <a:buChar char="-"/>
            </a:pPr>
            <a:r>
              <a:rPr lang="hr-HR" sz="3200" dirty="0">
                <a:latin typeface="Calibri" panose="020F0502020204030204" pitchFamily="34" charset="0"/>
              </a:rPr>
              <a:t>Civilna zaštita		              	</a:t>
            </a:r>
          </a:p>
          <a:p>
            <a:pPr lvl="0" algn="just">
              <a:buFontTx/>
              <a:buChar char="-"/>
            </a:pPr>
            <a:r>
              <a:rPr lang="hr-HR" dirty="0">
                <a:latin typeface="Calibri" panose="020F0502020204030204" pitchFamily="34" charset="0"/>
              </a:rPr>
              <a:t>Oprema za civilnu zaštitu</a:t>
            </a:r>
          </a:p>
          <a:p>
            <a:pPr lvl="0" algn="just">
              <a:buFontTx/>
              <a:buChar char="-"/>
            </a:pPr>
            <a:r>
              <a:rPr lang="hr-HR" dirty="0">
                <a:latin typeface="Calibri" panose="020F0502020204030204" pitchFamily="34" charset="0"/>
              </a:rPr>
              <a:t>Vijeće za komunalnu prevenciju </a:t>
            </a:r>
          </a:p>
          <a:p>
            <a:pPr lvl="0" algn="just">
              <a:buFontTx/>
              <a:buChar char="-"/>
            </a:pPr>
            <a:r>
              <a:rPr lang="hr-HR" dirty="0">
                <a:latin typeface="Calibri" panose="020F0502020204030204" pitchFamily="34" charset="0"/>
              </a:rPr>
              <a:t>Uklanjanje posljedica elementarnih nepogoda</a:t>
            </a:r>
          </a:p>
          <a:p>
            <a:pPr lvl="0" algn="just">
              <a:buFontTx/>
              <a:buChar char="-"/>
            </a:pPr>
            <a:r>
              <a:rPr lang="hr-HR" dirty="0">
                <a:latin typeface="Calibri" panose="020F0502020204030204" pitchFamily="34" charset="0"/>
              </a:rPr>
              <a:t>HGSS                                       </a:t>
            </a:r>
          </a:p>
          <a:p>
            <a:pPr lvl="0" algn="just">
              <a:buFontTx/>
              <a:buChar char="-"/>
            </a:pPr>
            <a:r>
              <a:rPr lang="hr-HR" sz="2500" dirty="0">
                <a:latin typeface="Calibri" panose="020F0502020204030204" pitchFamily="34" charset="0"/>
              </a:rPr>
              <a:t> ………		</a:t>
            </a:r>
            <a:endParaRPr lang="hr-HR" sz="12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4000" b="1" dirty="0">
                <a:latin typeface="Calibri" panose="020F0502020204030204" pitchFamily="34" charset="0"/>
              </a:rPr>
              <a:t>UKUPNO 39.200,00 €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52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119659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>
                <a:latin typeface="Calibri" panose="020F0502020204030204" pitchFamily="34" charset="0"/>
              </a:rPr>
              <a:t>SUSTAV ZAŠTITE PODATAKA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7408" y="1700808"/>
            <a:ext cx="11017224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/>
              <a:t>Najam CLOUD		</a:t>
            </a:r>
          </a:p>
          <a:p>
            <a:pPr marL="0" indent="0" algn="just">
              <a:buNone/>
            </a:pPr>
            <a:r>
              <a:rPr lang="hr-HR" dirty="0"/>
              <a:t>		</a:t>
            </a:r>
          </a:p>
          <a:p>
            <a:pPr marL="0" indent="0" algn="just">
              <a:buNone/>
            </a:pPr>
            <a:r>
              <a:rPr lang="hr-HR" sz="2800" b="1" dirty="0">
                <a:latin typeface="Calibri" panose="020F0502020204030204" pitchFamily="34" charset="0"/>
              </a:rPr>
              <a:t>                                 </a:t>
            </a:r>
            <a:r>
              <a:rPr lang="hr-HR" sz="4000" b="1" dirty="0">
                <a:latin typeface="Calibri" panose="020F0502020204030204" pitchFamily="34" charset="0"/>
              </a:rPr>
              <a:t>UKUPNO 33.000,00 €</a:t>
            </a:r>
            <a:r>
              <a:rPr lang="hr-H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3847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r-HR" sz="4000" b="1" dirty="0">
                <a:latin typeface="Calibri" panose="020F0502020204030204" pitchFamily="34" charset="0"/>
              </a:rPr>
            </a:br>
            <a:r>
              <a:rPr lang="hr-HR" sz="4000" b="1" dirty="0">
                <a:latin typeface="Calibri" panose="020F0502020204030204" pitchFamily="34" charset="0"/>
              </a:rPr>
              <a:t>RAZVOJ OBRTA, MALOG I SREDNJEG PODUZETNIŠTVA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3352" y="1484784"/>
            <a:ext cx="11809312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hr-HR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</a:rPr>
              <a:t>   </a:t>
            </a:r>
            <a:r>
              <a:rPr lang="hr-HR" sz="4400" dirty="0">
                <a:latin typeface="Calibri" panose="020F0502020204030204" pitchFamily="34" charset="0"/>
              </a:rPr>
              <a:t>Uspostava Industrijsko logističke zone</a:t>
            </a:r>
          </a:p>
          <a:p>
            <a:pPr marL="0" indent="0" algn="ctr">
              <a:buNone/>
            </a:pPr>
            <a:r>
              <a:rPr lang="hr-HR" sz="4400" dirty="0">
                <a:latin typeface="Calibri" panose="020F0502020204030204" pitchFamily="34" charset="0"/>
              </a:rPr>
              <a:t>Promocija</a:t>
            </a:r>
          </a:p>
          <a:p>
            <a:pPr marL="0" indent="0" algn="ctr">
              <a:buNone/>
            </a:pPr>
            <a:r>
              <a:rPr lang="hr-HR" dirty="0">
                <a:latin typeface="Calibri" panose="020F0502020204030204" pitchFamily="34" charset="0"/>
              </a:rPr>
              <a:t>                                                                   </a:t>
            </a:r>
            <a:endParaRPr lang="hr-HR" sz="28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4000" b="1" dirty="0">
                <a:latin typeface="Calibri" panose="020F0502020204030204" pitchFamily="34" charset="0"/>
              </a:rPr>
              <a:t>UKUPNO 30.000,00 €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3709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1424" y="609600"/>
            <a:ext cx="9937104" cy="10192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latin typeface="Calibri" panose="020F0502020204030204" pitchFamily="34" charset="0"/>
              </a:rPr>
              <a:t>NABAVA IMOVINE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5360" y="1124744"/>
            <a:ext cx="11665296" cy="5733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r-HR" sz="24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sz="24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hr-HR" sz="3600" dirty="0">
                <a:latin typeface="Calibri" panose="020F0502020204030204" pitchFamily="34" charset="0"/>
              </a:rPr>
              <a:t>Računalna oprema				10.000,00 € </a:t>
            </a:r>
          </a:p>
          <a:p>
            <a:pPr marL="0" indent="0" algn="just">
              <a:buNone/>
            </a:pPr>
            <a:r>
              <a:rPr lang="hr-HR" sz="3600" dirty="0">
                <a:latin typeface="Calibri" panose="020F0502020204030204" pitchFamily="34" charset="0"/>
              </a:rPr>
              <a:t>Uređaji i strojevi					11.000,00 € </a:t>
            </a:r>
          </a:p>
          <a:p>
            <a:pPr marL="0" indent="0" algn="just">
              <a:buNone/>
            </a:pPr>
            <a:r>
              <a:rPr lang="hr-HR" sz="3600" dirty="0">
                <a:latin typeface="Calibri" panose="020F0502020204030204" pitchFamily="34" charset="0"/>
              </a:rPr>
              <a:t>Računalni programi				28.300,00 € </a:t>
            </a:r>
          </a:p>
          <a:p>
            <a:pPr marL="0" indent="0" algn="just">
              <a:buNone/>
            </a:pPr>
            <a:r>
              <a:rPr lang="hr-HR" sz="3600" dirty="0">
                <a:latin typeface="Calibri" panose="020F0502020204030204" pitchFamily="34" charset="0"/>
              </a:rPr>
              <a:t>Održavanje				          12.500,00 € </a:t>
            </a:r>
            <a:r>
              <a:rPr lang="hr-HR" sz="2400" dirty="0">
                <a:latin typeface="Calibri" panose="020F0502020204030204" pitchFamily="34" charset="0"/>
              </a:rPr>
              <a:t>			           	    	</a:t>
            </a:r>
          </a:p>
          <a:p>
            <a:pPr marL="0" indent="0" algn="just">
              <a:buNone/>
            </a:pPr>
            <a:endParaRPr lang="hr-HR" sz="2400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sz="2400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hr-HR" sz="2400" b="1" dirty="0">
                <a:latin typeface="Calibri" panose="020F0502020204030204" pitchFamily="34" charset="0"/>
              </a:rPr>
              <a:t>                                              </a:t>
            </a:r>
            <a:r>
              <a:rPr lang="hr-HR" sz="4000" b="1" dirty="0">
                <a:latin typeface="Calibri" panose="020F0502020204030204" pitchFamily="34" charset="0"/>
              </a:rPr>
              <a:t>UKUPNO 51.800,00 Eura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001865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>
                <a:latin typeface="Calibri" panose="020F0502020204030204" pitchFamily="34" charset="0"/>
              </a:rPr>
              <a:t>INFORMIRANJE/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7408" y="1268761"/>
            <a:ext cx="11089232" cy="5328592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5FCBEF"/>
              </a:buClr>
              <a:buNone/>
            </a:pPr>
            <a:r>
              <a:rPr lang="hr-HR" sz="3600" b="1" dirty="0">
                <a:latin typeface="Calibri" panose="020F0502020204030204" pitchFamily="34" charset="0"/>
              </a:rPr>
              <a:t>Donacije za rad medija</a:t>
            </a:r>
          </a:p>
          <a:p>
            <a:pPr marL="0" lvl="0" indent="0" algn="ctr">
              <a:buClr>
                <a:srgbClr val="5FCBEF"/>
              </a:buClr>
              <a:buNone/>
            </a:pPr>
            <a:endParaRPr lang="hr-HR" sz="2400" b="1" dirty="0">
              <a:latin typeface="Calibri" panose="020F0502020204030204" pitchFamily="34" charset="0"/>
            </a:endParaRPr>
          </a:p>
          <a:p>
            <a:pPr marL="0" lvl="0" indent="0" algn="ctr">
              <a:buClr>
                <a:srgbClr val="5FCBEF"/>
              </a:buClr>
              <a:buNone/>
            </a:pPr>
            <a:r>
              <a:rPr lang="hr-HR" sz="3400" b="1" dirty="0">
                <a:latin typeface="Calibri" panose="020F0502020204030204" pitchFamily="34" charset="0"/>
              </a:rPr>
              <a:t>Moslavački list i Radio Moslavina</a:t>
            </a:r>
          </a:p>
          <a:p>
            <a:pPr marL="0" lvl="0" indent="0" algn="ctr">
              <a:buClr>
                <a:srgbClr val="5FCBEF"/>
              </a:buClr>
              <a:buNone/>
            </a:pPr>
            <a:r>
              <a:rPr lang="hr-HR" sz="3400" b="1" dirty="0">
                <a:latin typeface="Calibri" panose="020F0502020204030204" pitchFamily="34" charset="0"/>
              </a:rPr>
              <a:t>NET</a:t>
            </a:r>
          </a:p>
          <a:p>
            <a:pPr marL="0" lvl="0" indent="0" algn="ctr">
              <a:buClr>
                <a:srgbClr val="5FCBEF"/>
              </a:buClr>
              <a:buNone/>
            </a:pPr>
            <a:r>
              <a:rPr lang="hr-HR" sz="3400" b="1" dirty="0">
                <a:latin typeface="Calibri" panose="020F0502020204030204" pitchFamily="34" charset="0"/>
              </a:rPr>
              <a:t>Radio </a:t>
            </a:r>
            <a:r>
              <a:rPr lang="hr-HR" sz="3400" b="1" dirty="0" err="1">
                <a:latin typeface="Calibri" panose="020F0502020204030204" pitchFamily="34" charset="0"/>
              </a:rPr>
              <a:t>Quirinus</a:t>
            </a:r>
            <a:endParaRPr lang="hr-HR" sz="3400" b="1" dirty="0">
              <a:latin typeface="Calibri" panose="020F0502020204030204" pitchFamily="34" charset="0"/>
            </a:endParaRPr>
          </a:p>
          <a:p>
            <a:pPr marL="0" lvl="0" indent="0" algn="ctr">
              <a:buClr>
                <a:srgbClr val="5FCBEF"/>
              </a:buClr>
              <a:buNone/>
            </a:pPr>
            <a:r>
              <a:rPr lang="hr-HR" sz="3400" b="1" dirty="0">
                <a:latin typeface="Calibri" panose="020F0502020204030204" pitchFamily="34" charset="0"/>
              </a:rPr>
              <a:t>Ostalo informiranje i informiranje građana</a:t>
            </a:r>
          </a:p>
          <a:p>
            <a:pPr marL="0" lvl="0" indent="0" algn="ctr">
              <a:buClr>
                <a:srgbClr val="5FCBEF"/>
              </a:buClr>
              <a:buNone/>
            </a:pPr>
            <a:endParaRPr lang="hr-HR" sz="3600" b="1" dirty="0">
              <a:latin typeface="Calibri" panose="020F0502020204030204" pitchFamily="34" charset="0"/>
            </a:endParaRPr>
          </a:p>
          <a:p>
            <a:pPr marL="0" lvl="0" indent="0" algn="ctr">
              <a:buClr>
                <a:srgbClr val="5FCBEF"/>
              </a:buClr>
              <a:buNone/>
            </a:pPr>
            <a:r>
              <a:rPr lang="hr-HR" sz="4000" b="1" dirty="0">
                <a:latin typeface="Calibri" panose="020F0502020204030204" pitchFamily="34" charset="0"/>
              </a:rPr>
              <a:t>UKUPNO 146.500,00 €</a:t>
            </a:r>
          </a:p>
        </p:txBody>
      </p:sp>
    </p:spTree>
    <p:extLst>
      <p:ext uri="{BB962C8B-B14F-4D97-AF65-F5344CB8AC3E}">
        <p14:creationId xmlns:p14="http://schemas.microsoft.com/office/powerpoint/2010/main" val="178059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67000" y="1122362"/>
            <a:ext cx="6858000" cy="3026718"/>
          </a:xfrm>
        </p:spPr>
        <p:txBody>
          <a:bodyPr/>
          <a:lstStyle/>
          <a:p>
            <a:br>
              <a:rPr lang="hr-HR" sz="4400" dirty="0">
                <a:latin typeface="Calibri" panose="020F0502020204030204" pitchFamily="34" charset="0"/>
              </a:rPr>
            </a:br>
            <a:r>
              <a:rPr lang="hr-HR" sz="4400" b="1" dirty="0">
                <a:latin typeface="Calibri" panose="020F0502020204030204" pitchFamily="34" charset="0"/>
              </a:rPr>
              <a:t>UO ZA GOSPODARSTVO, PODUZETNIŠTVO I RAZVOJ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86CA7E6-F724-40C1-93EA-A3D7D8495E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397490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CFAF61-1106-0A61-B719-107BF892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6E1348-86CF-B300-5542-74BD0A290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000" b="1" dirty="0">
                <a:latin typeface="Calibri" panose="020F0502020204030204" pitchFamily="34" charset="0"/>
              </a:rPr>
              <a:t>UKUPNO </a:t>
            </a:r>
          </a:p>
          <a:p>
            <a:pPr marL="0" indent="0" algn="ctr">
              <a:buNone/>
            </a:pPr>
            <a:endParaRPr lang="hr-HR" sz="60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6000" b="1" dirty="0">
                <a:latin typeface="Calibri" panose="020F0502020204030204" pitchFamily="34" charset="0"/>
              </a:rPr>
              <a:t>6.302.800,00 €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9756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70583" y="369903"/>
            <a:ext cx="7850833" cy="132080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latin typeface="Calibri" panose="020F0502020204030204" pitchFamily="34" charset="0"/>
              </a:rPr>
              <a:t>POTICANJE GOSPODARSTVA</a:t>
            </a:r>
            <a:r>
              <a:rPr lang="hr-HR" sz="4000" dirty="0">
                <a:latin typeface="Calibri" panose="020F0502020204030204" pitchFamily="34" charset="0"/>
              </a:rPr>
              <a:t>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7408" y="1196752"/>
            <a:ext cx="10873208" cy="566124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r-HR" sz="11200" b="1" dirty="0">
                <a:latin typeface="Calibri" panose="020F0502020204030204" pitchFamily="34" charset="0"/>
              </a:rPr>
              <a:t>RAZVOJ INFRASTRUKTURE</a:t>
            </a:r>
          </a:p>
          <a:p>
            <a:pPr marL="0" indent="0" algn="just">
              <a:buNone/>
            </a:pPr>
            <a:r>
              <a:rPr lang="hr-HR" sz="9600" dirty="0">
                <a:latin typeface="Calibri" panose="020F0502020204030204" pitchFamily="34" charset="0"/>
              </a:rPr>
              <a:t>Jačanje poslovne infrastrukture za potrebe gospodarstva:</a:t>
            </a:r>
          </a:p>
          <a:p>
            <a:pPr lvl="1" algn="just"/>
            <a:r>
              <a:rPr lang="hr-HR" sz="9200" dirty="0">
                <a:latin typeface="Calibri" panose="020F0502020204030204" pitchFamily="34" charset="0"/>
              </a:rPr>
              <a:t>Pomoći komunalnim društvima u vlasništvu Grada Kutine za širenje infrastrukture  na području Grada Kutine  			                                           50.000,00 €</a:t>
            </a:r>
          </a:p>
          <a:p>
            <a:pPr lvl="1" algn="just"/>
            <a:r>
              <a:rPr lang="hr-HR" sz="9200" dirty="0">
                <a:latin typeface="Calibri" panose="020F0502020204030204" pitchFamily="34" charset="0"/>
              </a:rPr>
              <a:t>Izgradnja komunalne infrastrukture (plinska mreža)                                      75.000,00 €</a:t>
            </a:r>
          </a:p>
          <a:p>
            <a:pPr lvl="1" algn="just"/>
            <a:r>
              <a:rPr lang="hr-HR" sz="9200" dirty="0">
                <a:latin typeface="Calibri" panose="020F0502020204030204" pitchFamily="34" charset="0"/>
              </a:rPr>
              <a:t>Uspostava ILZ                                                                                                        28.500,00 €</a:t>
            </a:r>
            <a:endParaRPr lang="hr-HR" sz="80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11200" b="1" dirty="0">
                <a:latin typeface="Calibri" panose="020F0502020204030204" pitchFamily="34" charset="0"/>
              </a:rPr>
              <a:t>POTPORNE INSTITUCIJE</a:t>
            </a:r>
          </a:p>
          <a:p>
            <a:pPr marL="0" indent="0">
              <a:buNone/>
            </a:pPr>
            <a:r>
              <a:rPr lang="hr-HR" sz="9600" dirty="0">
                <a:latin typeface="Calibri" panose="020F0502020204030204" pitchFamily="34" charset="0"/>
              </a:rPr>
              <a:t>Sufinanciranje rada Razvojne agencije Mrav Kutina d.o.o.                              140.000,00 €</a:t>
            </a:r>
          </a:p>
          <a:p>
            <a:pPr marL="0" indent="0" algn="ctr">
              <a:buNone/>
            </a:pPr>
            <a:endParaRPr lang="hr-HR" sz="96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11200" b="1" dirty="0">
                <a:latin typeface="Calibri" panose="020F0502020204030204" pitchFamily="34" charset="0"/>
              </a:rPr>
              <a:t>PROMIDŽBA GOSPODARSTVA</a:t>
            </a:r>
          </a:p>
          <a:p>
            <a:pPr marL="0" indent="0">
              <a:buNone/>
            </a:pPr>
            <a:r>
              <a:rPr lang="hr-HR" sz="9600" dirty="0">
                <a:latin typeface="Calibri" panose="020F0502020204030204" pitchFamily="34" charset="0"/>
              </a:rPr>
              <a:t>Usluge promidžbe i informiranja                                                                               6.700,00 €</a:t>
            </a:r>
          </a:p>
          <a:p>
            <a:pPr marL="0" indent="0">
              <a:buNone/>
            </a:pPr>
            <a:r>
              <a:rPr lang="hr-HR" sz="9600" dirty="0">
                <a:latin typeface="Calibri" panose="020F0502020204030204" pitchFamily="34" charset="0"/>
              </a:rPr>
              <a:t>Upravljanje PUNK-a 					                                           1.000,00 €</a:t>
            </a:r>
          </a:p>
          <a:p>
            <a:pPr marL="0" indent="0">
              <a:buNone/>
            </a:pPr>
            <a:r>
              <a:rPr lang="hr-HR" sz="9600" dirty="0">
                <a:latin typeface="Calibri" panose="020F0502020204030204" pitchFamily="34" charset="0"/>
              </a:rPr>
              <a:t>Ulaganje u računalne programe PUNK                                                                     3.500,00 €</a:t>
            </a:r>
          </a:p>
          <a:p>
            <a:pPr marL="0" lvl="0" indent="0">
              <a:buNone/>
            </a:pPr>
            <a:endParaRPr lang="hr-HR" sz="44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12800" b="1" dirty="0">
                <a:latin typeface="Calibri" panose="020F0502020204030204" pitchFamily="34" charset="0"/>
              </a:rPr>
              <a:t>UKUPNO 304.700,00 € </a:t>
            </a:r>
          </a:p>
          <a:p>
            <a:pPr marL="0" indent="0" algn="r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475929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b="1" dirty="0">
                <a:latin typeface="Calibri" panose="020F0502020204030204" pitchFamily="34" charset="0"/>
              </a:rPr>
              <a:t>POTICANJE GOSPODARSTVA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1424" y="1268760"/>
            <a:ext cx="10442376" cy="538949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hr-HR" sz="22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3000" b="1" dirty="0">
                <a:latin typeface="Calibri" panose="020F0502020204030204" pitchFamily="34" charset="0"/>
              </a:rPr>
              <a:t>MALO I SREDNJE PODUZETNIŠTVO</a:t>
            </a:r>
          </a:p>
          <a:p>
            <a:pPr marL="0" indent="0" algn="ctr">
              <a:buNone/>
            </a:pPr>
            <a:endParaRPr lang="hr-HR" sz="3000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hr-HR" sz="2600" dirty="0">
                <a:latin typeface="Calibri" panose="020F0502020204030204" pitchFamily="34" charset="0"/>
              </a:rPr>
              <a:t>Mjere za potrebe MSP u svrhu očuvanja i poticanja investicija malih gospodarskih subjekta za:</a:t>
            </a:r>
          </a:p>
          <a:p>
            <a:pPr lvl="1" algn="just"/>
            <a:r>
              <a:rPr lang="hr-HR" sz="2600" dirty="0">
                <a:latin typeface="Calibri" panose="020F0502020204030204" pitchFamily="34" charset="0"/>
              </a:rPr>
              <a:t>zapošljavanje i samozapošljavanje  	                                                      53.100,00 €</a:t>
            </a:r>
          </a:p>
          <a:p>
            <a:pPr lvl="1" algn="just"/>
            <a:r>
              <a:rPr lang="hr-HR" sz="2600" dirty="0">
                <a:latin typeface="Calibri" panose="020F0502020204030204" pitchFamily="34" charset="0"/>
              </a:rPr>
              <a:t>nove tehnologije i konkurentnost	                                                                    53.100,00 €</a:t>
            </a:r>
          </a:p>
          <a:p>
            <a:pPr lvl="1" algn="just"/>
            <a:r>
              <a:rPr lang="hr-HR" sz="2600" dirty="0">
                <a:latin typeface="Calibri" panose="020F0502020204030204" pitchFamily="34" charset="0"/>
              </a:rPr>
              <a:t>turističke projekte                                                                                                   6.700,00 €</a:t>
            </a:r>
          </a:p>
          <a:p>
            <a:pPr marL="0" indent="0" algn="just">
              <a:buNone/>
            </a:pPr>
            <a:endParaRPr lang="hr-HR" sz="105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hr-HR" sz="2600" dirty="0">
                <a:latin typeface="Calibri" panose="020F0502020204030204" pitchFamily="34" charset="0"/>
              </a:rPr>
              <a:t>Subvencija kamata za poduzetničke kredite </a:t>
            </a:r>
          </a:p>
          <a:p>
            <a:pPr marL="0" lvl="0" indent="0" algn="just">
              <a:buNone/>
            </a:pPr>
            <a:r>
              <a:rPr lang="hr-HR" sz="2600" dirty="0">
                <a:latin typeface="Calibri" panose="020F0502020204030204" pitchFamily="34" charset="0"/>
              </a:rPr>
              <a:t>Subvencioniranje kamata na odobrene poduzetničke kredite za financiranje projekata poduzetnika s područja Grada Kutine u svrhu poticanja zadržavanja/otvaranja novih radnih mjesta  - subvencija 1% kamata</a:t>
            </a:r>
          </a:p>
          <a:p>
            <a:pPr marL="0" lvl="0" indent="0" algn="just">
              <a:buNone/>
            </a:pPr>
            <a:r>
              <a:rPr lang="hr-HR" sz="2600" dirty="0">
                <a:latin typeface="Calibri" panose="020F0502020204030204" pitchFamily="34" charset="0"/>
              </a:rPr>
              <a:t>Planirana sredstva 				                                                      30.000,00 €</a:t>
            </a:r>
          </a:p>
          <a:p>
            <a:pPr marL="0" indent="0" algn="ctr">
              <a:buNone/>
            </a:pPr>
            <a:endParaRPr lang="hr-HR" sz="35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3500" b="1" dirty="0">
                <a:latin typeface="Calibri" panose="020F0502020204030204" pitchFamily="34" charset="0"/>
              </a:rPr>
              <a:t>UKUPNO 142.900,00 €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896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63552" y="2276873"/>
            <a:ext cx="7886700" cy="759619"/>
          </a:xfrm>
        </p:spPr>
        <p:txBody>
          <a:bodyPr/>
          <a:lstStyle/>
          <a:p>
            <a:pPr algn="ctr"/>
            <a:r>
              <a:rPr lang="hr-HR" dirty="0">
                <a:latin typeface="Calibri" panose="020F0502020204030204" pitchFamily="34" charset="0"/>
              </a:rPr>
              <a:t>Ukupno prihoda i rashoda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3036492"/>
            <a:ext cx="10515600" cy="16925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r-HR" sz="48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6000" dirty="0">
                <a:latin typeface="Calibri" panose="020F0502020204030204" pitchFamily="34" charset="0"/>
              </a:rPr>
              <a:t>38.721.900,00 €</a:t>
            </a:r>
          </a:p>
          <a:p>
            <a:pPr marL="0" indent="0" algn="ctr">
              <a:buNone/>
            </a:pPr>
            <a:endParaRPr lang="hr-HR" sz="6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98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7568" y="332656"/>
            <a:ext cx="8856984" cy="1320800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>
                <a:latin typeface="Calibri" panose="020F0502020204030204" pitchFamily="34" charset="0"/>
              </a:rPr>
              <a:t>POTICANJE GOSPODARSTVA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9417" y="1484785"/>
            <a:ext cx="10873208" cy="52690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r-HR" sz="3000" b="1" dirty="0">
                <a:latin typeface="Calibri" panose="020F0502020204030204" pitchFamily="34" charset="0"/>
              </a:rPr>
              <a:t>POLJOPRIVREDA</a:t>
            </a:r>
          </a:p>
          <a:p>
            <a:pPr algn="just"/>
            <a:endParaRPr lang="hr-HR" sz="1050" dirty="0">
              <a:latin typeface="Calibri" panose="020F0502020204030204" pitchFamily="34" charset="0"/>
            </a:endParaRPr>
          </a:p>
          <a:p>
            <a:r>
              <a:rPr lang="hr-HR" sz="2400" dirty="0">
                <a:latin typeface="Calibri" panose="020F0502020204030204" pitchFamily="34" charset="0"/>
              </a:rPr>
              <a:t>Subvencije                                                                                                                            </a:t>
            </a:r>
            <a:r>
              <a:rPr lang="hr-HR" sz="2400" b="1" dirty="0">
                <a:latin typeface="Calibri" panose="020F0502020204030204" pitchFamily="34" charset="0"/>
              </a:rPr>
              <a:t>61.200,00 €</a:t>
            </a:r>
            <a:r>
              <a:rPr lang="hr-HR" sz="2400" dirty="0">
                <a:latin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</a:rPr>
              <a:t>                                                </a:t>
            </a:r>
          </a:p>
          <a:p>
            <a:pPr lvl="0"/>
            <a:r>
              <a:rPr lang="hr-HR" sz="2400" dirty="0">
                <a:latin typeface="Calibri" panose="020F0502020204030204" pitchFamily="34" charset="0"/>
              </a:rPr>
              <a:t>Program raspolaganja državnim poljoprivrednim zemljištem                                     </a:t>
            </a:r>
            <a:r>
              <a:rPr lang="hr-HR" sz="2400" b="1" dirty="0">
                <a:latin typeface="Calibri" panose="020F0502020204030204" pitchFamily="34" charset="0"/>
              </a:rPr>
              <a:t>11.500,00 €</a:t>
            </a:r>
          </a:p>
          <a:p>
            <a:r>
              <a:rPr lang="hr-HR" sz="2400" dirty="0">
                <a:latin typeface="Calibri" panose="020F0502020204030204" pitchFamily="34" charset="0"/>
              </a:rPr>
              <a:t>REKONSTRUKCIJA ŠUMSKIH PROMETNICA - ČAIRE, GOJLO, PRKOSER, KUTINSKA SLATINA*                                                                   </a:t>
            </a:r>
          </a:p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</a:rPr>
              <a:t>                                                                                                                                                     </a:t>
            </a:r>
            <a:r>
              <a:rPr lang="hr-HR" sz="2400" b="1" dirty="0">
                <a:latin typeface="Calibri" panose="020F0502020204030204" pitchFamily="34" charset="0"/>
              </a:rPr>
              <a:t>3.300,00 €</a:t>
            </a:r>
          </a:p>
          <a:p>
            <a:r>
              <a:rPr lang="hr-HR" sz="2600" dirty="0">
                <a:latin typeface="Calibri" panose="020F0502020204030204" pitchFamily="34" charset="0"/>
              </a:rPr>
              <a:t>Potporne institucije**:</a:t>
            </a:r>
          </a:p>
          <a:p>
            <a:pPr marL="0" lvl="0" indent="0" algn="just">
              <a:buNone/>
            </a:pPr>
            <a:r>
              <a:rPr lang="hr-HR" sz="2600" dirty="0">
                <a:latin typeface="Calibri" panose="020F0502020204030204" pitchFamily="34" charset="0"/>
              </a:rPr>
              <a:t>    </a:t>
            </a:r>
            <a:r>
              <a:rPr lang="hr-HR" sz="2200" dirty="0">
                <a:latin typeface="Calibri" panose="020F0502020204030204" pitchFamily="34" charset="0"/>
              </a:rPr>
              <a:t>- </a:t>
            </a:r>
            <a:r>
              <a:rPr lang="hr-HR" sz="2200" dirty="0"/>
              <a:t>LAG Moslavina					                                                       </a:t>
            </a:r>
            <a:r>
              <a:rPr lang="hr-HR" sz="2200" b="1" dirty="0"/>
              <a:t>6.000,00 €</a:t>
            </a:r>
          </a:p>
          <a:p>
            <a:pPr marL="0" lvl="0" indent="0" algn="just">
              <a:buNone/>
            </a:pPr>
            <a:endParaRPr lang="hr-HR" sz="1500" i="1" dirty="0"/>
          </a:p>
          <a:p>
            <a:pPr marL="0" indent="0" algn="ctr">
              <a:buNone/>
            </a:pPr>
            <a:r>
              <a:rPr lang="hr-HR" sz="3900" b="1" dirty="0">
                <a:latin typeface="Calibri" panose="020F0502020204030204" pitchFamily="34" charset="0"/>
              </a:rPr>
              <a:t>UKUPNO 82.000,00 €</a:t>
            </a:r>
          </a:p>
          <a:p>
            <a:pPr marL="0" indent="0">
              <a:buNone/>
            </a:pPr>
            <a:r>
              <a:rPr lang="hr-HR" sz="1700" i="1" dirty="0">
                <a:latin typeface="Calibri" panose="020F0502020204030204" pitchFamily="34" charset="0"/>
              </a:rPr>
              <a:t>*EU projekt</a:t>
            </a:r>
            <a:br>
              <a:rPr lang="hr-HR" sz="1900" b="1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hr-HR" sz="1700" i="1" dirty="0">
                <a:latin typeface="Calibri" panose="020F0502020204030204" pitchFamily="34" charset="0"/>
              </a:rPr>
              <a:t>**Razvojna agencija Mrav</a:t>
            </a:r>
          </a:p>
          <a:p>
            <a:pPr marL="0" lvl="0" indent="0">
              <a:buNone/>
            </a:pPr>
            <a:endParaRPr lang="hr-HR" sz="1400" i="1" dirty="0">
              <a:latin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9614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>
                <a:latin typeface="Calibri" panose="020F0502020204030204" pitchFamily="34" charset="0"/>
              </a:rPr>
              <a:t>POTICANJE GOSPODARSTVA</a:t>
            </a:r>
            <a:br>
              <a:rPr lang="hr-HR" sz="4800" dirty="0"/>
            </a:b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55440" y="1074198"/>
            <a:ext cx="10515600" cy="541867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r-HR" sz="34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12800" b="1" dirty="0">
                <a:latin typeface="Calibri" panose="020F0502020204030204" pitchFamily="34" charset="0"/>
              </a:rPr>
              <a:t>TURIZAM</a:t>
            </a:r>
          </a:p>
          <a:p>
            <a:pPr marL="0" indent="0" algn="ctr">
              <a:buNone/>
            </a:pPr>
            <a:endParaRPr lang="hr-HR" sz="72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hr-HR" sz="8000" dirty="0">
                <a:latin typeface="Calibri" panose="020F0502020204030204" pitchFamily="34" charset="0"/>
              </a:rPr>
              <a:t>Poticanje i ulaganje u nove i unapređenje postojećih turističkih proizvoda, te razvoj i podizanje kvalitete turističke ponude u Gradu Kutini</a:t>
            </a:r>
            <a:endParaRPr lang="hr-HR" sz="72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SUFINANCIRANJE TURISTIČKE ZAJEDNICE GRADA	                                        	                234.400,00 €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PRIJAMNI CENTAR REPUŠNICA - MOSLAVAČKA VRATA U PARK PRIRODE LONJSKO POLJE              37.800,00 €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UREĐENJE POUČNE STAZE CRKVENI JARAK NA MOSLAVAČKOJ GORI                                                    5.000,00 €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USPOSTAVA GEOPARKA MOSLAVAČKA GORA	                                                                                        23.300,00 €</a:t>
            </a:r>
            <a:endParaRPr lang="hr-HR" sz="7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INTERPRETACIJSKI I GEO CENTAR MOSLAVAČKE GORE	                                                                              5.000 €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UREĐENJE I OPREMANJE IZLETIŠTA MIKLEUŠKA	                                                                         1.500,00 €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POVEĆANJE ATRAKTIVNOSTI PRIJAMNOG CENTRA REPUŠNICA	                                                        3.400,00 €</a:t>
            </a:r>
          </a:p>
          <a:p>
            <a:pPr marL="0" indent="0">
              <a:buNone/>
            </a:pPr>
            <a:endParaRPr lang="hr-HR" sz="20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11200" b="1" dirty="0">
                <a:latin typeface="Calibri" panose="020F0502020204030204" pitchFamily="34" charset="0"/>
              </a:rPr>
              <a:t>UKUPNO 310.400,00 €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3587127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119659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>
                <a:latin typeface="Calibri" panose="020F0502020204030204" pitchFamily="34" charset="0"/>
              </a:rPr>
              <a:t>ENERGETSKA UČINKOVITOST I OBNOVLJIVI IZVORI ENERGIJE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7408" y="1484786"/>
            <a:ext cx="11017224" cy="488050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hr-HR" sz="7200" dirty="0">
                <a:latin typeface="Calibri" panose="020F0502020204030204" pitchFamily="34" charset="0"/>
              </a:rPr>
              <a:t>Poboljšanje energetske učinkovitosti  na objektima u vlasništvu Grada Kutine u cilju uštede i očuvanja okoliša smanjenjem potrošnje energenata, te doprinosa u jačanju svijesti očuvanja okoliša smanjenjem korištenja fosilnih goriva</a:t>
            </a:r>
          </a:p>
          <a:p>
            <a:pPr algn="just"/>
            <a:r>
              <a:rPr lang="hr-HR" sz="7200" b="1" dirty="0">
                <a:latin typeface="Calibri" panose="020F0502020204030204" pitchFamily="34" charset="0"/>
              </a:rPr>
              <a:t>SUNČANE ELEKTRANE GRADA KUTINE - ZGRADA GRADSKE UPRAVE                                                        84.000,00 €</a:t>
            </a:r>
          </a:p>
          <a:p>
            <a:pPr algn="just"/>
            <a:r>
              <a:rPr lang="hr-HR" sz="7200" b="1" dirty="0">
                <a:latin typeface="Calibri" panose="020F0502020204030204" pitchFamily="34" charset="0"/>
              </a:rPr>
              <a:t>SUNČANE ELEKTRANE GRADA KUTINE - PUNK	                                                                                              57.000,00 €</a:t>
            </a:r>
          </a:p>
          <a:p>
            <a:pPr algn="just"/>
            <a:r>
              <a:rPr lang="hr-HR" sz="7200" b="1" dirty="0">
                <a:latin typeface="Calibri" panose="020F0502020204030204" pitchFamily="34" charset="0"/>
              </a:rPr>
              <a:t>SUNČANE ELEKTRANE GRADA KUTINE - KLUB MLADIH BARAKA	                                                           47.000,00 €</a:t>
            </a:r>
          </a:p>
          <a:p>
            <a:pPr algn="just"/>
            <a:r>
              <a:rPr lang="hr-HR" sz="7200" b="1" dirty="0">
                <a:latin typeface="Calibri" panose="020F0502020204030204" pitchFamily="34" charset="0"/>
              </a:rPr>
              <a:t>SUNČANE ELEKTRANE GRADA KUTINE - DOM REPUŠNICA	                                                           30.000,00 €</a:t>
            </a:r>
          </a:p>
          <a:p>
            <a:pPr algn="just"/>
            <a:r>
              <a:rPr lang="hr-HR" sz="7200" b="1" dirty="0">
                <a:latin typeface="Calibri" panose="020F0502020204030204" pitchFamily="34" charset="0"/>
              </a:rPr>
              <a:t>SUNČANE ELEKTRANE GRADA KUTINE - PRIJAMNI CENTAR REPUŠNICA	                                         22.000,00 €</a:t>
            </a:r>
          </a:p>
          <a:p>
            <a:pPr algn="just"/>
            <a:r>
              <a:rPr lang="hr-HR" sz="7200" b="1" dirty="0">
                <a:latin typeface="Calibri" panose="020F0502020204030204" pitchFamily="34" charset="0"/>
              </a:rPr>
              <a:t>SUNČANE ELEKTRANE GRADA KUTINE - PAVILJON	                                                                            38.000,00 €</a:t>
            </a:r>
          </a:p>
          <a:p>
            <a:pPr algn="just"/>
            <a:r>
              <a:rPr lang="hr-HR" sz="7200" b="1" dirty="0">
                <a:latin typeface="Calibri" panose="020F0502020204030204" pitchFamily="34" charset="0"/>
              </a:rPr>
              <a:t>SUNČANE ELEKTRANE GRADA KUTINE - TRŽNICA	                                                                            73.000,00 €</a:t>
            </a:r>
          </a:p>
          <a:p>
            <a:pPr algn="just"/>
            <a:r>
              <a:rPr lang="hr-HR" sz="7200" b="1" dirty="0">
                <a:latin typeface="Calibri" panose="020F0502020204030204" pitchFamily="34" charset="0"/>
              </a:rPr>
              <a:t>AKCIJSKI PLAN ENERGETSKI ODRŽIVOG RAZVOJA I PRILAGODBE KLIMATSKIM PROMJENAMA (SECAP)*	                                                                    										      15.000,00 €</a:t>
            </a:r>
          </a:p>
          <a:p>
            <a:pPr algn="just"/>
            <a:r>
              <a:rPr lang="hr-HR" sz="7200" b="1" dirty="0">
                <a:latin typeface="Calibri" panose="020F0502020204030204" pitchFamily="34" charset="0"/>
              </a:rPr>
              <a:t>GEOTERMALNA ENERGIJA GRADA KUTINE*	                                                                                           113.500,00 €</a:t>
            </a:r>
          </a:p>
          <a:p>
            <a:pPr marL="0" indent="0" algn="just">
              <a:buNone/>
            </a:pPr>
            <a:endParaRPr lang="hr-HR" sz="13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12800" b="1" dirty="0">
                <a:latin typeface="Calibri" panose="020F0502020204030204" pitchFamily="34" charset="0"/>
              </a:rPr>
              <a:t>UKUPNO 479.500,00 €</a:t>
            </a:r>
            <a:endParaRPr lang="hr-HR" sz="264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hr-HR" sz="12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1700" b="1" dirty="0">
                <a:latin typeface="Calibri" panose="020F0502020204030204" pitchFamily="34" charset="0"/>
              </a:rPr>
              <a:t>*EU projekt</a:t>
            </a:r>
          </a:p>
          <a:p>
            <a:endParaRPr lang="hr-HR" sz="1300" dirty="0"/>
          </a:p>
        </p:txBody>
      </p:sp>
    </p:spTree>
    <p:extLst>
      <p:ext uri="{BB962C8B-B14F-4D97-AF65-F5344CB8AC3E}">
        <p14:creationId xmlns:p14="http://schemas.microsoft.com/office/powerpoint/2010/main" val="532814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r-HR" sz="4000" b="1" dirty="0">
                <a:latin typeface="Calibri" panose="020F0502020204030204" pitchFamily="34" charset="0"/>
              </a:rPr>
            </a:br>
            <a:r>
              <a:rPr lang="hr-HR" sz="4000" b="1" dirty="0">
                <a:latin typeface="Calibri" panose="020F0502020204030204" pitchFamily="34" charset="0"/>
              </a:rPr>
              <a:t>EU PROJEKTI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3352" y="1484784"/>
            <a:ext cx="11809312" cy="5112568"/>
          </a:xfrm>
        </p:spPr>
        <p:txBody>
          <a:bodyPr>
            <a:normAutofit fontScale="25000" lnSpcReduction="20000"/>
          </a:bodyPr>
          <a:lstStyle/>
          <a:p>
            <a:pPr algn="just"/>
            <a:endParaRPr lang="hr-HR" sz="2800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6400" b="1" dirty="0">
                <a:latin typeface="Calibri" panose="020F0502020204030204" pitchFamily="34" charset="0"/>
              </a:rPr>
              <a:t>IZGRADNJA DJEČJEG VRTIĆA U KUTINI</a:t>
            </a:r>
            <a:r>
              <a:rPr lang="hr-HR" sz="6200" b="1" dirty="0">
                <a:latin typeface="Calibri" panose="020F0502020204030204" pitchFamily="34" charset="0"/>
              </a:rPr>
              <a:t>	                                                                                                                                           </a:t>
            </a:r>
            <a:r>
              <a:rPr lang="hr-HR" sz="8000" b="1" dirty="0">
                <a:latin typeface="Calibri" panose="020F0502020204030204" pitchFamily="34" charset="0"/>
              </a:rPr>
              <a:t>1.114.00,00 €</a:t>
            </a:r>
            <a:endParaRPr lang="hr-HR" sz="6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 INFRASTRUKTURE ŠIROKOPOJASNOG PRISTUPA INTERNETU</a:t>
            </a:r>
            <a:r>
              <a:rPr lang="hr-HR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7</a:t>
            </a:r>
            <a:r>
              <a:rPr lang="hr-HR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.000,00 €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REKONSTRUKCIJA DRUŠTVENOG DOMA U REPUŠNICI</a:t>
            </a:r>
            <a:r>
              <a:rPr lang="hr-HR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hr-HR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1.742.100,00 €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REKONSTRUKCIJA DRUŠTVENOG DOMA HUSAIN	                                                                                            99.000,00 €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URBANA MREŽA ZELENE INFRASTRUKTURE GRADA KUTINE	                                                                         246.500,00 €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PODRUČNI VRTIĆ KUTINSKA SLATINA                                                                                                                              </a:t>
            </a:r>
            <a:r>
              <a:rPr lang="hr-HR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564.200,00 €</a:t>
            </a:r>
            <a:endParaRPr lang="hr-HR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sz="28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12800" b="1" dirty="0">
                <a:latin typeface="Calibri" panose="020F0502020204030204" pitchFamily="34" charset="0"/>
              </a:rPr>
              <a:t>UKUPNO 3.771.700,00 €</a:t>
            </a:r>
          </a:p>
          <a:p>
            <a:pPr marL="0" indent="0" algn="ctr">
              <a:buNone/>
            </a:pPr>
            <a:endParaRPr lang="hr-HR" sz="64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9600" b="1" dirty="0">
                <a:latin typeface="Calibri" panose="020F0502020204030204" pitchFamily="34" charset="0"/>
              </a:rPr>
              <a:t>svi EU projekti (10) 3.908.500,00 €</a:t>
            </a:r>
          </a:p>
          <a:p>
            <a:pPr marL="0" indent="0" algn="ctr">
              <a:buNone/>
            </a:pPr>
            <a:r>
              <a:rPr lang="hr-HR" sz="9600" b="1" dirty="0">
                <a:latin typeface="Calibri" panose="020F0502020204030204" pitchFamily="34" charset="0"/>
              </a:rPr>
              <a:t>Udio Grad Kutina 2.728.500,00 €/70%</a:t>
            </a:r>
          </a:p>
          <a:p>
            <a:pPr marL="0" indent="0" algn="ctr">
              <a:buNone/>
            </a:pPr>
            <a:endParaRPr lang="hr-HR" sz="5800" b="1" dirty="0">
              <a:latin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8021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1424" y="609600"/>
            <a:ext cx="9937104" cy="10192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latin typeface="Calibri" panose="020F0502020204030204" pitchFamily="34" charset="0"/>
              </a:rPr>
              <a:t>OSTALI PROJEKTI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5360" y="1124744"/>
            <a:ext cx="11392042" cy="5733256"/>
          </a:xfrm>
        </p:spPr>
        <p:txBody>
          <a:bodyPr>
            <a:normAutofit/>
          </a:bodyPr>
          <a:lstStyle/>
          <a:p>
            <a:endParaRPr lang="hr-HR" sz="23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300" dirty="0">
                <a:latin typeface="Calibri" panose="020F0502020204030204" pitchFamily="34" charset="0"/>
              </a:rPr>
              <a:t>UREĐENJE SPOMEN PARKA SUDIONICIMA DOMOVINSKOG RATA NA GRADSKOM GROBLJU U KUTINI	                                                                                                                               36.900,00 €</a:t>
            </a:r>
          </a:p>
          <a:p>
            <a:pPr marL="0" indent="0">
              <a:buNone/>
            </a:pPr>
            <a:r>
              <a:rPr lang="hr-HR" sz="2300" dirty="0">
                <a:latin typeface="Calibri" panose="020F0502020204030204" pitchFamily="34" charset="0"/>
              </a:rPr>
              <a:t>RJEŠAVANJE PRISTUPAČNOSTI OSOBA SA INVALIDITETOM OBJEKTA DOMA HRV. BRANITELJA  I DOM VATROGASACA                                                                                                        37.000,00 €</a:t>
            </a:r>
          </a:p>
          <a:p>
            <a:pPr marL="0" indent="0" algn="just">
              <a:buNone/>
            </a:pPr>
            <a:r>
              <a:rPr lang="hr-HR" sz="2300" dirty="0">
                <a:latin typeface="Calibri" panose="020F0502020204030204" pitchFamily="34" charset="0"/>
              </a:rPr>
              <a:t>KLUB MLADIH BARAKA - UPRAVLJANJE                                                                         16.000,00 €</a:t>
            </a:r>
          </a:p>
          <a:p>
            <a:pPr marL="0" indent="0">
              <a:buNone/>
            </a:pPr>
            <a:r>
              <a:rPr lang="hr-HR" sz="2300" dirty="0">
                <a:latin typeface="Calibri" panose="020F0502020204030204" pitchFamily="34" charset="0"/>
              </a:rPr>
              <a:t>KUPOVINA UDJELA U MOSLAVAČKOM LISTU I RADIO MOSLAVINI	                    6.600,00 €</a:t>
            </a:r>
          </a:p>
          <a:p>
            <a:pPr marL="0" indent="0">
              <a:buNone/>
            </a:pPr>
            <a:r>
              <a:rPr lang="hr-HR" sz="2300" dirty="0">
                <a:latin typeface="Calibri" panose="020F0502020204030204" pitchFamily="34" charset="0"/>
              </a:rPr>
              <a:t>INTELEKTUALNE I OSOBNE USLUGE			           	    	                107.000,00 €</a:t>
            </a:r>
          </a:p>
          <a:p>
            <a:pPr marL="0" indent="0" algn="ctr">
              <a:buNone/>
            </a:pPr>
            <a:endParaRPr lang="hr-HR" sz="36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3600" b="1" dirty="0">
                <a:latin typeface="Calibri" panose="020F0502020204030204" pitchFamily="34" charset="0"/>
              </a:rPr>
              <a:t>UKUPNO 203.500,00 €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753303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33165"/>
            <a:ext cx="10515600" cy="1135597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latin typeface="Calibri" panose="020F0502020204030204" pitchFamily="34" charset="0"/>
              </a:rPr>
              <a:t>IMOVINA</a:t>
            </a:r>
            <a:br>
              <a:rPr lang="hr-HR" sz="4000" b="1" dirty="0">
                <a:latin typeface="Calibri" panose="020F0502020204030204" pitchFamily="34" charset="0"/>
              </a:rPr>
            </a:br>
            <a:r>
              <a:rPr lang="hr-HR" sz="2000" b="1" dirty="0">
                <a:latin typeface="Calibri" panose="020F0502020204030204" pitchFamily="34" charset="0"/>
              </a:rPr>
              <a:t>(NABAVA, ODRŽAVANJE, REKONSTRUKCIJA)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7408" y="1553591"/>
            <a:ext cx="11089232" cy="50437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b="1" dirty="0">
                <a:latin typeface="Calibri" panose="020F0502020204030204" pitchFamily="34" charset="0"/>
              </a:rPr>
              <a:t>STAMBENI FOND                                                                                                          28.600,00 €</a:t>
            </a:r>
          </a:p>
          <a:p>
            <a:r>
              <a:rPr lang="hr-HR" sz="2400" dirty="0">
                <a:latin typeface="Calibri" panose="020F0502020204030204" pitchFamily="34" charset="0"/>
              </a:rPr>
              <a:t>održavanje stanova u vlasništvu Grada Kutine  	 		</a:t>
            </a:r>
          </a:p>
          <a:p>
            <a:pPr marL="0" indent="0">
              <a:buNone/>
            </a:pPr>
            <a:r>
              <a:rPr lang="hr-HR" sz="2400" b="1" dirty="0">
                <a:latin typeface="Calibri" panose="020F0502020204030204" pitchFamily="34" charset="0"/>
              </a:rPr>
              <a:t>POSLOVNI FOND                                                                                                         223.300,00 €</a:t>
            </a:r>
          </a:p>
          <a:p>
            <a:pPr algn="just"/>
            <a:r>
              <a:rPr lang="hr-HR" sz="2400" dirty="0">
                <a:latin typeface="Calibri" panose="020F0502020204030204" pitchFamily="34" charset="0"/>
              </a:rPr>
              <a:t>tekuće i investicijsko održavanje u poslovne prostore i u imovinu u vlasništvu Grada Kutine</a:t>
            </a:r>
          </a:p>
          <a:p>
            <a:pPr algn="just"/>
            <a:r>
              <a:rPr lang="hr-HR" sz="2400" dirty="0">
                <a:latin typeface="Calibri" panose="020F0502020204030204" pitchFamily="34" charset="0"/>
              </a:rPr>
              <a:t>ulaganje u mjesne domove </a:t>
            </a:r>
          </a:p>
          <a:p>
            <a:pPr algn="just"/>
            <a:r>
              <a:rPr lang="hr-HR" sz="2400" dirty="0">
                <a:latin typeface="Calibri" panose="020F0502020204030204" pitchFamily="34" charset="0"/>
              </a:rPr>
              <a:t>održavanje javnih površina 	</a:t>
            </a:r>
          </a:p>
          <a:p>
            <a:pPr marL="0" indent="0" algn="just">
              <a:buNone/>
            </a:pPr>
            <a:r>
              <a:rPr lang="hr-HR" sz="2400" b="1" dirty="0"/>
              <a:t>INVENTAR, OPREMA I UREĐAJI ZA DOMOVE U MO	                                            26.300,00 €</a:t>
            </a:r>
          </a:p>
          <a:p>
            <a:pPr marL="0" indent="0" algn="just">
              <a:buNone/>
            </a:pPr>
            <a:r>
              <a:rPr lang="hr-HR" sz="2400" b="1" dirty="0"/>
              <a:t>REKONSTRUKCIJA PAVILJONA NA TRGU	                                                            6.700,00 €</a:t>
            </a:r>
          </a:p>
          <a:p>
            <a:pPr marL="0" indent="0" algn="just">
              <a:buNone/>
            </a:pPr>
            <a:r>
              <a:rPr lang="hr-HR" sz="2400" b="1" dirty="0"/>
              <a:t>REKONSTRUKCIJA KLUBA MLADIH "BARAKA"	                                            26.100,00 €</a:t>
            </a:r>
          </a:p>
          <a:p>
            <a:pPr marL="0" indent="0" algn="just">
              <a:buNone/>
            </a:pPr>
            <a:endParaRPr lang="hr-HR" sz="2400" dirty="0"/>
          </a:p>
          <a:p>
            <a:pPr marL="0" lvl="0" indent="0" algn="ctr">
              <a:buClr>
                <a:srgbClr val="5FCBEF"/>
              </a:buClr>
              <a:buNone/>
            </a:pPr>
            <a:r>
              <a:rPr lang="hr-HR" sz="3600" b="1" dirty="0">
                <a:latin typeface="Calibri" panose="020F0502020204030204" pitchFamily="34" charset="0"/>
              </a:rPr>
              <a:t>UKUPNO 317.700,00 €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4494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FD2558-96F8-4590-B5FE-57D823DD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r-HR" dirty="0"/>
            </a:br>
            <a:r>
              <a:rPr lang="hr-HR" b="1" dirty="0">
                <a:latin typeface="+mn-lt"/>
              </a:rPr>
              <a:t>ZDRAVSTVO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F1E3AF-E3A9-41A9-871A-F4FA2432F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MJERE ZAŠTITE PUČANSTVA OD ZARAZNIH BOLESTI</a:t>
            </a:r>
          </a:p>
          <a:p>
            <a:pPr marL="0" indent="0">
              <a:buNone/>
            </a:pPr>
            <a:r>
              <a:rPr lang="hr-HR" sz="2400" dirty="0"/>
              <a:t>Preventivne mjere	</a:t>
            </a:r>
          </a:p>
          <a:p>
            <a:r>
              <a:rPr lang="hr-HR" sz="2400" dirty="0"/>
              <a:t>Deratizacija, dezinfekcija, dezinsekcija	                                                52.501,00 €</a:t>
            </a:r>
          </a:p>
          <a:p>
            <a:r>
              <a:rPr lang="hr-HR" sz="2400" dirty="0"/>
              <a:t>Higijeničarska služba	                                                                           10.000,00 €         </a:t>
            </a:r>
          </a:p>
          <a:p>
            <a:r>
              <a:rPr lang="hr-HR" sz="2400" dirty="0"/>
              <a:t>Sklonište za životinje	                                                                           35.000,00 €</a:t>
            </a:r>
          </a:p>
          <a:p>
            <a:r>
              <a:rPr lang="hr-HR" sz="2400" dirty="0"/>
              <a:t>Sufinanciranje kastracije životinja	                                                                4.000,00 €</a:t>
            </a:r>
          </a:p>
          <a:p>
            <a:pPr marL="0" indent="0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hr-HR" sz="3200" b="1" dirty="0">
                <a:latin typeface="Calibri" panose="020F0502020204030204" pitchFamily="34" charset="0"/>
              </a:rPr>
              <a:t>UKUPNO 101.500,00 €</a:t>
            </a:r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998827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0E1FC3F-3877-45FC-B91D-89060785E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1" y="506027"/>
            <a:ext cx="10515600" cy="55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61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B4C8BE-1570-A54B-FD28-55CFA54C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r-HR" sz="5400" dirty="0">
                <a:latin typeface="Calibri" panose="020F0502020204030204" pitchFamily="34" charset="0"/>
              </a:rPr>
              <a:t>UPRAVNI ODJEL ZA </a:t>
            </a:r>
            <a:br>
              <a:rPr lang="hr-HR" sz="5400" dirty="0">
                <a:latin typeface="Calibri" panose="020F0502020204030204" pitchFamily="34" charset="0"/>
              </a:rPr>
            </a:br>
            <a:r>
              <a:rPr lang="hr-HR" sz="5400" dirty="0">
                <a:latin typeface="Calibri" panose="020F0502020204030204" pitchFamily="34" charset="0"/>
              </a:rPr>
              <a:t>KOMUNALNI SUSTAV, GRAĐENJE I ZAŠTITU OKOLIŠA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2988485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5520" y="668866"/>
            <a:ext cx="8568952" cy="671901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200" dirty="0">
                <a:latin typeface="Calibri" panose="020F0502020204030204" pitchFamily="34" charset="0"/>
              </a:rPr>
            </a:br>
            <a:r>
              <a:rPr lang="hr-HR" sz="3200" dirty="0">
                <a:latin typeface="Calibri" panose="020F0502020204030204" pitchFamily="34" charset="0"/>
              </a:rPr>
              <a:t>UPRAVNI ODJEL ZA KOMUNALNI SUSTAV, GRAĐENJE I ZAŠTITU OKOLIŠA</a:t>
            </a:r>
            <a:br>
              <a:rPr lang="hr-HR" sz="3200" dirty="0">
                <a:latin typeface="Calibri" panose="020F0502020204030204" pitchFamily="34" charset="0"/>
              </a:rPr>
            </a:br>
            <a:endParaRPr lang="hr-HR" sz="3200" dirty="0"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75520" y="1984317"/>
            <a:ext cx="9082856" cy="3816424"/>
          </a:xfrm>
        </p:spPr>
        <p:txBody>
          <a:bodyPr>
            <a:normAutofit lnSpcReduction="10000"/>
          </a:bodyPr>
          <a:lstStyle/>
          <a:p>
            <a:pPr marL="514350" indent="-514350" defTabSz="896938">
              <a:lnSpc>
                <a:spcPct val="150000"/>
              </a:lnSpc>
              <a:buAutoNum type="arabicPeriod"/>
              <a:tabLst>
                <a:tab pos="7350125" algn="dec"/>
              </a:tabLst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REDOVNA DJELATNOST         	                                                    578.300,00 €</a:t>
            </a:r>
          </a:p>
          <a:p>
            <a:pPr marL="514350" indent="-514350">
              <a:buAutoNum type="arabicPeriod"/>
              <a:tabLst>
                <a:tab pos="7000875" algn="dec"/>
              </a:tabLst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IZGRADNJA, REKONSTRUKCIJA I ODRŽAVANJE CESTA, </a:t>
            </a:r>
          </a:p>
          <a:p>
            <a:pPr marL="0" indent="0">
              <a:buNone/>
              <a:tabLst>
                <a:tab pos="7000875" algn="dec"/>
              </a:tabLst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PARKIRALIŠTA I NOGOSTUPA                                                8.740.700,00 € </a:t>
            </a:r>
          </a:p>
          <a:p>
            <a:pPr marL="457200" indent="-457200">
              <a:buAutoNum type="arabicPeriod" startAt="3"/>
              <a:tabLst>
                <a:tab pos="7000875" algn="dec"/>
              </a:tabLst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ODRŽAVANJE JAVNIH POVRŠINA, J.R. I OSTALE K.I.            1.013.300,00 € </a:t>
            </a:r>
          </a:p>
          <a:p>
            <a:pPr marL="0" indent="0">
              <a:lnSpc>
                <a:spcPct val="150000"/>
              </a:lnSpc>
              <a:buNone/>
              <a:tabLst>
                <a:tab pos="7000875" algn="dec"/>
              </a:tabLst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4.    ZAŠTITA OKOLIŠA I RAZVOJ SUSTAVA </a:t>
            </a:r>
          </a:p>
          <a:p>
            <a:pPr marL="0" indent="0">
              <a:buNone/>
              <a:tabLst>
                <a:tab pos="7000875" algn="dec"/>
              </a:tabLst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      ODVOJENOG PRIKUPLJANJA OTPADA                                         98.100,00 €</a:t>
            </a:r>
          </a:p>
          <a:p>
            <a:pPr marL="0" indent="0">
              <a:buNone/>
              <a:tabLst>
                <a:tab pos="7000875" algn="dec"/>
              </a:tabLst>
            </a:pPr>
            <a:r>
              <a:rPr lang="hr-HR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5.   ZAVRŠETAK IZGRADNJE DOMA U ROMSKOM NASELJU           92.900,00 €    </a:t>
            </a:r>
            <a:endParaRPr lang="hr-HR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7000875" algn="dec"/>
              </a:tabLst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hr-HR" sz="2200" b="1" dirty="0">
                <a:latin typeface="Calibri" panose="020F0502020204030204" pitchFamily="34" charset="0"/>
                <a:cs typeface="Calibri" panose="020F0502020204030204" pitchFamily="34" charset="0"/>
              </a:rPr>
              <a:t>UKUPNO                                                                                  10.523.300,00 € </a:t>
            </a:r>
          </a:p>
          <a:p>
            <a:pPr marL="514350" indent="-514350">
              <a:buAutoNum type="arabicPeriod"/>
              <a:tabLst>
                <a:tab pos="7000875" algn="dec"/>
              </a:tabLst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4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Proračun Grada Kutine za 2024. godinu sastoji se od Proračuna grada i financijskih planova proračunskih korisnika:</a:t>
            </a:r>
          </a:p>
          <a:p>
            <a:pPr marL="800100" lvl="1" indent="-342900"/>
            <a:r>
              <a:rPr lang="hr-HR" sz="2800" dirty="0"/>
              <a:t>6 osnovnih škola</a:t>
            </a:r>
          </a:p>
          <a:p>
            <a:pPr marL="800100" lvl="1" indent="-342900"/>
            <a:r>
              <a:rPr lang="hr-HR" sz="2800" dirty="0"/>
              <a:t>Pučko otvoreno učilište</a:t>
            </a:r>
          </a:p>
          <a:p>
            <a:pPr marL="800100" lvl="1" indent="-342900"/>
            <a:r>
              <a:rPr lang="hr-HR" sz="2800" dirty="0"/>
              <a:t>Muzej Moslavina</a:t>
            </a:r>
          </a:p>
          <a:p>
            <a:pPr marL="800100" lvl="1" indent="-342900"/>
            <a:r>
              <a:rPr lang="hr-HR" sz="2800" dirty="0"/>
              <a:t>Knjižnica i čitaonica</a:t>
            </a:r>
          </a:p>
          <a:p>
            <a:pPr marL="800100" lvl="1" indent="-342900"/>
            <a:r>
              <a:rPr lang="hr-HR" sz="2800" dirty="0"/>
              <a:t>Vatrogasna postrojba Kutina</a:t>
            </a:r>
          </a:p>
          <a:p>
            <a:pPr marL="800100" lvl="1" indent="-342900"/>
            <a:r>
              <a:rPr lang="hr-HR" sz="2800" dirty="0"/>
              <a:t>Dječji vrtić Kutina</a:t>
            </a:r>
          </a:p>
          <a:p>
            <a:pPr marL="800100" lvl="1" indent="-342900"/>
            <a:r>
              <a:rPr lang="hr-HR" sz="2800" dirty="0"/>
              <a:t>Sportski centar Kutina</a:t>
            </a:r>
          </a:p>
        </p:txBody>
      </p:sp>
    </p:spTree>
    <p:extLst>
      <p:ext uri="{BB962C8B-B14F-4D97-AF65-F5344CB8AC3E}">
        <p14:creationId xmlns:p14="http://schemas.microsoft.com/office/powerpoint/2010/main" val="1202102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3736" y="581150"/>
            <a:ext cx="9324528" cy="83278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dirty="0">
                <a:latin typeface="Calibri" panose="020F0502020204030204" pitchFamily="34" charset="0"/>
              </a:rPr>
              <a:t>   </a:t>
            </a:r>
            <a:r>
              <a:rPr lang="hr-HR" sz="2800" dirty="0">
                <a:latin typeface="Calibri" panose="020F0502020204030204" pitchFamily="34" charset="0"/>
              </a:rPr>
              <a:t>IZGRADNJA, REKONSTRUKCIJA I ODRŽAVANJE </a:t>
            </a:r>
            <a:br>
              <a:rPr lang="hr-HR" sz="2800" dirty="0">
                <a:latin typeface="Calibri" panose="020F0502020204030204" pitchFamily="34" charset="0"/>
              </a:rPr>
            </a:br>
            <a:r>
              <a:rPr lang="hr-HR" sz="2800" dirty="0">
                <a:latin typeface="Calibri" panose="020F0502020204030204" pitchFamily="34" charset="0"/>
              </a:rPr>
              <a:t>    CESTA, PARKIRALIŠTA I NOGOSTUPA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7527" y="1340769"/>
            <a:ext cx="9396205" cy="4836195"/>
          </a:xfrm>
        </p:spPr>
        <p:txBody>
          <a:bodyPr>
            <a:normAutofit/>
          </a:bodyPr>
          <a:lstStyle/>
          <a:p>
            <a:pPr algn="ctr"/>
            <a:endParaRPr lang="hr-HR" dirty="0">
              <a:latin typeface="Calibri" panose="020F0502020204030204" pitchFamily="34" charset="0"/>
            </a:endParaRPr>
          </a:p>
          <a:p>
            <a:pPr marL="514350" indent="-514350">
              <a:buAutoNum type="alphaUcParenR"/>
            </a:pPr>
            <a:r>
              <a:rPr lang="hr-HR" sz="2600" dirty="0">
                <a:latin typeface="Calibri" panose="020F0502020204030204" pitchFamily="34" charset="0"/>
              </a:rPr>
              <a:t>PROJEKTNA DOKUMENTACIJA	</a:t>
            </a:r>
            <a:r>
              <a:rPr lang="hr-HR" sz="2400" dirty="0">
                <a:latin typeface="Calibri" panose="020F0502020204030204" pitchFamily="34" charset="0"/>
              </a:rPr>
              <a:t>                                  117.800,00 €   </a:t>
            </a:r>
          </a:p>
          <a:p>
            <a:pPr marL="514350" indent="-514350">
              <a:buAutoNum type="alphaUcParenR"/>
            </a:pPr>
            <a:r>
              <a:rPr lang="hr-HR" sz="2600" dirty="0">
                <a:latin typeface="Calibri" panose="020F0502020204030204" pitchFamily="34" charset="0"/>
              </a:rPr>
              <a:t>IZGRADNJA I REKONSTRUKCIJA                           </a:t>
            </a:r>
            <a:r>
              <a:rPr lang="hr-HR" sz="2400" dirty="0">
                <a:latin typeface="Calibri" panose="020F0502020204030204" pitchFamily="34" charset="0"/>
              </a:rPr>
              <a:t>7.602.900,00 € </a:t>
            </a:r>
          </a:p>
          <a:p>
            <a:pPr marL="514350" indent="-514350">
              <a:buAutoNum type="alphaUcParenR"/>
            </a:pPr>
            <a:r>
              <a:rPr lang="hr-HR" sz="2600" dirty="0">
                <a:latin typeface="Calibri" panose="020F0502020204030204" pitchFamily="34" charset="0"/>
              </a:rPr>
              <a:t>POJAČANO ODRŽAVANJE</a:t>
            </a:r>
          </a:p>
          <a:p>
            <a:r>
              <a:rPr lang="hr-HR" sz="2000" dirty="0">
                <a:latin typeface="Calibri" panose="020F0502020204030204" pitchFamily="34" charset="0"/>
              </a:rPr>
              <a:t> C.1. POJAČANO I IZVANREDNO ODRŽAVANJE NC                             </a:t>
            </a:r>
            <a:r>
              <a:rPr lang="hr-HR" sz="2400" dirty="0">
                <a:latin typeface="Calibri" panose="020F0502020204030204" pitchFamily="34" charset="0"/>
              </a:rPr>
              <a:t>155.000,00 € </a:t>
            </a:r>
          </a:p>
          <a:p>
            <a:r>
              <a:rPr lang="hr-HR" sz="2000" dirty="0">
                <a:latin typeface="Calibri" panose="020F0502020204030204" pitchFamily="34" charset="0"/>
              </a:rPr>
              <a:t> C.2. POJAČANO ODRŽAVANJE ŽC /</a:t>
            </a:r>
            <a:r>
              <a:rPr lang="hr-HR" sz="1600" dirty="0">
                <a:latin typeface="Calibri" panose="020F0502020204030204" pitchFamily="34" charset="0"/>
              </a:rPr>
              <a:t>sufinanciranje ŽUC-a</a:t>
            </a:r>
            <a:r>
              <a:rPr lang="hr-HR" sz="2000" dirty="0">
                <a:latin typeface="Calibri" panose="020F0502020204030204" pitchFamily="34" charset="0"/>
              </a:rPr>
              <a:t>/</a:t>
            </a:r>
            <a:r>
              <a:rPr lang="hr-HR" sz="1600" dirty="0">
                <a:latin typeface="Calibri" panose="020F0502020204030204" pitchFamily="34" charset="0"/>
              </a:rPr>
              <a:t>    </a:t>
            </a:r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530.000,00 €   </a:t>
            </a:r>
          </a:p>
          <a:p>
            <a:pPr marL="0" indent="0">
              <a:buNone/>
            </a:pPr>
            <a:r>
              <a:rPr lang="hr-HR" sz="2600" u="sng" dirty="0">
                <a:latin typeface="Calibri" panose="020F0502020204030204" pitchFamily="34" charset="0"/>
              </a:rPr>
              <a:t>D)   REDOVITO ODRŽAVANJE                                         </a:t>
            </a:r>
            <a:r>
              <a:rPr lang="hr-HR" sz="2400" u="sng" dirty="0">
                <a:latin typeface="Calibri" panose="020F0502020204030204" pitchFamily="34" charset="0"/>
              </a:rPr>
              <a:t>335.000,00 € </a:t>
            </a:r>
          </a:p>
          <a:p>
            <a:pPr marL="0" indent="0">
              <a:buNone/>
            </a:pPr>
            <a:r>
              <a:rPr lang="hr-HR" sz="2600" dirty="0">
                <a:latin typeface="Calibri" panose="020F0502020204030204" pitchFamily="34" charset="0"/>
              </a:rPr>
              <a:t> </a:t>
            </a:r>
            <a:r>
              <a:rPr lang="hr-HR" sz="2600" b="1" dirty="0">
                <a:latin typeface="Calibri" panose="020F0502020204030204" pitchFamily="34" charset="0"/>
              </a:rPr>
              <a:t>UKUPNO			                                       8.740.700,00 €   </a:t>
            </a:r>
          </a:p>
        </p:txBody>
      </p:sp>
    </p:spTree>
    <p:extLst>
      <p:ext uri="{BB962C8B-B14F-4D97-AF65-F5344CB8AC3E}">
        <p14:creationId xmlns:p14="http://schemas.microsoft.com/office/powerpoint/2010/main" val="272345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>
                <a:latin typeface="Calibri" panose="020F0502020204030204" pitchFamily="34" charset="0"/>
              </a:rPr>
            </a:br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alibri" panose="020F0502020204030204" pitchFamily="34" charset="0"/>
              </a:rPr>
              <a:t>      IZGRADNJA, REKONSTRUKCIJA I ODRŽAVANJE </a:t>
            </a:r>
            <a:br>
              <a:rPr lang="hr-HR" sz="2400" dirty="0">
                <a:latin typeface="Calibri" panose="020F0502020204030204" pitchFamily="34" charset="0"/>
              </a:rPr>
            </a:br>
            <a:r>
              <a:rPr lang="hr-HR" sz="2400" dirty="0">
                <a:latin typeface="Calibri" panose="020F0502020204030204" pitchFamily="34" charset="0"/>
              </a:rPr>
              <a:t>        CESTA, PARKIRALIŠTA, NOGOSTUPA, JAVNE RASVJETE I OSTALE K.I.</a:t>
            </a:r>
          </a:p>
          <a:p>
            <a:pPr algn="ctr"/>
            <a:r>
              <a:rPr lang="hr-HR" b="1" dirty="0">
                <a:latin typeface="Calibri" panose="020F0502020204030204" pitchFamily="34" charset="0"/>
              </a:rPr>
              <a:t>         A)</a:t>
            </a:r>
            <a:r>
              <a:rPr lang="hr-HR" dirty="0">
                <a:latin typeface="Calibri" panose="020F0502020204030204" pitchFamily="34" charset="0"/>
              </a:rPr>
              <a:t> </a:t>
            </a:r>
            <a:r>
              <a:rPr lang="hr-HR" sz="1600" b="1" dirty="0">
                <a:latin typeface="Calibri" panose="020F0502020204030204" pitchFamily="34" charset="0"/>
              </a:rPr>
              <a:t>PROJEKTNA DOKUMENTACIJA 	117.800,00 €   </a:t>
            </a:r>
            <a:endParaRPr lang="hr-HR" sz="1600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63B2957-5D7D-8DD8-B054-D19054C23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1107996"/>
            <a:ext cx="7171690" cy="56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45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59267"/>
            <a:ext cx="7975798" cy="93133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600" dirty="0">
                <a:latin typeface="Calibri" panose="020F0502020204030204" pitchFamily="34" charset="0"/>
              </a:rPr>
              <a:t>IZGRADNJA, REKONSTRUKCIJA I ODRŽAVANJE CESTA, PARKIRALIŠTA, NOGOSTUPA, JAVNE RASVJETE I OSTALE </a:t>
            </a:r>
            <a:r>
              <a:rPr lang="hr-HR" sz="2800" dirty="0">
                <a:latin typeface="Calibri" panose="020F0502020204030204" pitchFamily="34" charset="0"/>
              </a:rPr>
              <a:t>K.I.</a:t>
            </a:r>
            <a:endParaRPr lang="hr-HR" sz="3200" dirty="0">
              <a:latin typeface="Calibri" panose="020F050202020403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E32602B-0ABA-41AA-89A1-2A3FCB840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898824"/>
            <a:ext cx="7543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B) REKONSTRUKCIJA I IZGRADNJA            7.602.900,00 €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sz="1600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BF70D6C-EFCE-F22B-6642-916EC6216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882" y="1354666"/>
            <a:ext cx="7156565" cy="54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95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1503" y="681036"/>
            <a:ext cx="8774029" cy="1410231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latin typeface="Calibri" panose="020F0502020204030204" pitchFamily="34" charset="0"/>
              </a:rPr>
              <a:t>IZGRADNJA, REKONSTRUKCIJA I ODRŽAVANJE </a:t>
            </a:r>
            <a:br>
              <a:rPr lang="hr-HR" sz="2800" dirty="0">
                <a:latin typeface="Calibri" panose="020F0502020204030204" pitchFamily="34" charset="0"/>
              </a:rPr>
            </a:br>
            <a:r>
              <a:rPr lang="hr-HR" sz="2800" dirty="0">
                <a:latin typeface="Calibri" panose="020F0502020204030204" pitchFamily="34" charset="0"/>
              </a:rPr>
              <a:t>CESTA, PARKIRALIŠTA I NOGOSTUPA </a:t>
            </a:r>
            <a:br>
              <a:rPr lang="hr-HR" sz="3200" dirty="0">
                <a:latin typeface="Calibri" panose="020F0502020204030204" pitchFamily="34" charset="0"/>
              </a:rPr>
            </a:br>
            <a:endParaRPr lang="hr-HR" sz="3200" dirty="0"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52649" y="1617133"/>
            <a:ext cx="8407847" cy="4559831"/>
          </a:xfrm>
        </p:spPr>
        <p:txBody>
          <a:bodyPr>
            <a:normAutofit/>
          </a:bodyPr>
          <a:lstStyle/>
          <a:p>
            <a:pPr algn="ctr"/>
            <a:endParaRPr lang="hr-HR" dirty="0">
              <a:latin typeface="Calibri" panose="020F050202020403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r-HR" sz="2600" dirty="0">
                <a:latin typeface="Calibri" panose="020F0502020204030204" pitchFamily="34" charset="0"/>
              </a:rPr>
              <a:t> C) </a:t>
            </a:r>
            <a:r>
              <a:rPr lang="hr-HR" sz="2600" dirty="0">
                <a:solidFill>
                  <a:srgbClr val="000000"/>
                </a:solidFill>
                <a:latin typeface="Calibri" panose="020F0502020204030204" pitchFamily="34" charset="0"/>
              </a:rPr>
              <a:t>POJAČANO I IZVANREDNO ODRŽAVANJE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C.1. POJAČANO I IZVANREDNO ODRŽAVANJE NC                      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</a:rPr>
              <a:t>155.000,00 €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C.2. POJAČANO ODRŽAVANJE ŽC /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sufinanciranje ŽUC-a/   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530.000,00 €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r-HR" sz="2600" dirty="0">
                <a:solidFill>
                  <a:srgbClr val="000000"/>
                </a:solidFill>
                <a:latin typeface="Calibri" panose="020F0502020204030204" pitchFamily="34" charset="0"/>
              </a:rPr>
              <a:t> D) REDOVITO ODRŽAVANJE                                    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</a:rPr>
              <a:t>335.000,00 € </a:t>
            </a:r>
          </a:p>
          <a:p>
            <a:pPr marL="0" indent="0">
              <a:buNone/>
            </a:pPr>
            <a:r>
              <a:rPr lang="hr-HR" sz="2600" dirty="0">
                <a:latin typeface="Calibri" panose="020F0502020204030204" pitchFamily="34" charset="0"/>
              </a:rPr>
              <a:t>(</a:t>
            </a:r>
            <a:r>
              <a:rPr lang="hr-HR" sz="2300" dirty="0">
                <a:latin typeface="Calibri" panose="020F0502020204030204" pitchFamily="34" charset="0"/>
              </a:rPr>
              <a:t>sanacija udarnih rupa,održavanje makadama, horizontalne i vertikalne signalizacije,bankine i propusti, odvodni kanali, slivnici, održavanje staza, nogostupa i parkirališta, zimska služba i dr.)</a:t>
            </a:r>
          </a:p>
          <a:p>
            <a:endParaRPr lang="hr-HR" sz="2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26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7528" y="681038"/>
            <a:ext cx="8496944" cy="731739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dirty="0">
                <a:latin typeface="Calibri" panose="020F0502020204030204" pitchFamily="34" charset="0"/>
              </a:rPr>
              <a:t>ODRŽAVANJE JAVNIH POVRŠINA, JAVNE RASVJETE </a:t>
            </a:r>
            <a:br>
              <a:rPr lang="hr-HR" sz="3200" dirty="0">
                <a:latin typeface="Calibri" panose="020F0502020204030204" pitchFamily="34" charset="0"/>
              </a:rPr>
            </a:br>
            <a:r>
              <a:rPr lang="hr-HR" sz="3200" dirty="0">
                <a:latin typeface="Calibri" panose="020F0502020204030204" pitchFamily="34" charset="0"/>
              </a:rPr>
              <a:t>I OSTALE KOMUNALNE INFRASTRUKTURE</a:t>
            </a:r>
            <a:br>
              <a:rPr lang="hr-HR" dirty="0">
                <a:latin typeface="Calibri" panose="020F0502020204030204" pitchFamily="34" charset="0"/>
              </a:rPr>
            </a:br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7527" y="1556793"/>
            <a:ext cx="8964405" cy="462017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arenR"/>
              <a:tabLst>
                <a:tab pos="6813550" algn="dec"/>
              </a:tabLst>
            </a:pPr>
            <a:r>
              <a:rPr lang="hr-HR" sz="2600" dirty="0">
                <a:latin typeface="Calibri" panose="020F0502020204030204" pitchFamily="34" charset="0"/>
              </a:rPr>
              <a:t>JAVNA RASVJETA         	</a:t>
            </a:r>
          </a:p>
          <a:p>
            <a:pPr>
              <a:tabLst>
                <a:tab pos="6813550" algn="dec"/>
              </a:tabLst>
            </a:pPr>
            <a:r>
              <a:rPr lang="hr-HR" sz="2200" dirty="0">
                <a:latin typeface="Calibri" panose="020F0502020204030204" pitchFamily="34" charset="0"/>
              </a:rPr>
              <a:t>A1 ODRŽAVANJE J.R.                                                                   </a:t>
            </a:r>
            <a:r>
              <a:rPr lang="hr-HR" sz="2600" dirty="0">
                <a:latin typeface="Calibri" panose="020F0502020204030204" pitchFamily="34" charset="0"/>
              </a:rPr>
              <a:t>70.000,00 €</a:t>
            </a:r>
            <a:r>
              <a:rPr lang="hr-HR" sz="2200" dirty="0">
                <a:latin typeface="Calibri" panose="020F0502020204030204" pitchFamily="34" charset="0"/>
              </a:rPr>
              <a:t> </a:t>
            </a:r>
          </a:p>
          <a:p>
            <a:pPr>
              <a:tabLst>
                <a:tab pos="6813550" algn="dec"/>
              </a:tabLst>
            </a:pPr>
            <a:r>
              <a:rPr lang="hr-HR" sz="2200" dirty="0">
                <a:latin typeface="Calibri" panose="020F0502020204030204" pitchFamily="34" charset="0"/>
              </a:rPr>
              <a:t>A2 ELEKTRIČNA ENERGIJA ZA J.R.                                           </a:t>
            </a:r>
            <a:r>
              <a:rPr lang="hr-HR" sz="2600" dirty="0">
                <a:latin typeface="Calibri" panose="020F0502020204030204" pitchFamily="34" charset="0"/>
              </a:rPr>
              <a:t>300.000,00 €</a:t>
            </a:r>
            <a:r>
              <a:rPr lang="hr-HR" sz="2200" dirty="0">
                <a:latin typeface="Calibri" panose="020F0502020204030204" pitchFamily="34" charset="0"/>
              </a:rPr>
              <a:t>      </a:t>
            </a:r>
          </a:p>
          <a:p>
            <a:pPr marL="514350" indent="-514350">
              <a:buAutoNum type="alphaUcParenR" startAt="2"/>
              <a:tabLst>
                <a:tab pos="7713663" algn="dec"/>
              </a:tabLst>
            </a:pPr>
            <a:r>
              <a:rPr lang="hr-HR" sz="2600" dirty="0">
                <a:latin typeface="Calibri" panose="020F0502020204030204" pitchFamily="34" charset="0"/>
              </a:rPr>
              <a:t>GRADSKA GROBLJA        	              125.000,00 €</a:t>
            </a:r>
            <a:r>
              <a:rPr lang="hr-HR" sz="2400" dirty="0">
                <a:latin typeface="Calibri" panose="020F0502020204030204" pitchFamily="34" charset="0"/>
              </a:rPr>
              <a:t>  </a:t>
            </a:r>
            <a:endParaRPr lang="hr-HR" sz="2600" dirty="0">
              <a:latin typeface="Calibri" panose="020F0502020204030204" pitchFamily="34" charset="0"/>
            </a:endParaRPr>
          </a:p>
          <a:p>
            <a:pPr marL="0" indent="0">
              <a:buNone/>
              <a:tabLst>
                <a:tab pos="6813550" algn="dec"/>
              </a:tabLst>
            </a:pPr>
            <a:r>
              <a:rPr lang="hr-HR" sz="2600" dirty="0">
                <a:latin typeface="Calibri" panose="020F0502020204030204" pitchFamily="34" charset="0"/>
              </a:rPr>
              <a:t>C)   JAVNE POVRŠINE  I PARKOVI                                518.300,00 €</a:t>
            </a:r>
            <a:r>
              <a:rPr lang="hr-HR" sz="2400" dirty="0">
                <a:latin typeface="Calibri" panose="020F0502020204030204" pitchFamily="34" charset="0"/>
              </a:rPr>
              <a:t>   </a:t>
            </a:r>
          </a:p>
          <a:p>
            <a:pPr marL="0" indent="0">
              <a:spcBef>
                <a:spcPts val="1200"/>
              </a:spcBef>
              <a:buNone/>
              <a:tabLst>
                <a:tab pos="6813550" algn="dec"/>
              </a:tabLst>
            </a:pPr>
            <a:r>
              <a:rPr lang="hr-HR" sz="2200" dirty="0">
                <a:latin typeface="Calibri" panose="020F0502020204030204" pitchFamily="34" charset="0"/>
              </a:rPr>
              <a:t>(održavanje javne rasvjete, redovito i investicijsko održavanje groblja, održavanje javnih zelenih površina, uređenje za božićne blagdane, održavanje čistoće, održavanje vodotoka, klizišta, ostala tekuća održavanja i objekata komunalne infrastrukture).  </a:t>
            </a:r>
          </a:p>
          <a:p>
            <a:pPr marL="0" indent="0">
              <a:buNone/>
              <a:tabLst>
                <a:tab pos="6813550" algn="dec"/>
              </a:tabLst>
            </a:pPr>
            <a:r>
              <a:rPr lang="hr-HR" dirty="0">
                <a:latin typeface="Calibri" panose="020F0502020204030204" pitchFamily="34" charset="0"/>
              </a:rPr>
              <a:t>    </a:t>
            </a:r>
            <a:r>
              <a:rPr lang="hr-HR" sz="2600" b="1" dirty="0">
                <a:latin typeface="Calibri" panose="020F0502020204030204" pitchFamily="34" charset="0"/>
              </a:rPr>
              <a:t>UKUPNO                                                                 1.013.300,00 €  </a:t>
            </a:r>
          </a:p>
          <a:p>
            <a:pPr marL="0" indent="0">
              <a:buNone/>
              <a:tabLst>
                <a:tab pos="6813550" algn="dec"/>
              </a:tabLst>
            </a:pPr>
            <a:r>
              <a:rPr lang="hr-HR" sz="2600" b="1" dirty="0">
                <a:latin typeface="Calibri" panose="020F0502020204030204" pitchFamily="34" charset="0"/>
              </a:rPr>
              <a:t>                	</a:t>
            </a:r>
          </a:p>
        </p:txBody>
      </p:sp>
    </p:spTree>
    <p:extLst>
      <p:ext uri="{BB962C8B-B14F-4D97-AF65-F5344CB8AC3E}">
        <p14:creationId xmlns:p14="http://schemas.microsoft.com/office/powerpoint/2010/main" val="3171330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dirty="0">
                <a:latin typeface="Calibri" panose="020F0502020204030204" pitchFamily="34" charset="0"/>
              </a:rPr>
              <a:t>ZAŠTITA OKOLIŠA I RAZVOJ SUSTAVA ODVOJENOG PRIKUPLJANJA OTPADA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52650" y="1988841"/>
            <a:ext cx="8515350" cy="4188123"/>
          </a:xfrm>
        </p:spPr>
        <p:txBody>
          <a:bodyPr>
            <a:normAutofit/>
          </a:bodyPr>
          <a:lstStyle/>
          <a:p>
            <a:pPr marL="457200" indent="-457200">
              <a:buAutoNum type="alphaUcParenR"/>
            </a:pPr>
            <a:r>
              <a:rPr lang="hr-HR" sz="2000" b="1" dirty="0">
                <a:latin typeface="Calibri" panose="020F0502020204030204" pitchFamily="34" charset="0"/>
              </a:rPr>
              <a:t>SANACIJA DIVLJIH DEPONIJA </a:t>
            </a:r>
          </a:p>
          <a:p>
            <a:pPr marL="0" indent="0">
              <a:buNone/>
            </a:pPr>
            <a:r>
              <a:rPr lang="hr-HR" sz="2000" b="1" dirty="0">
                <a:latin typeface="Calibri" panose="020F0502020204030204" pitchFamily="34" charset="0"/>
              </a:rPr>
              <a:t>        I ZBRINJAVANJE AZBESTNOG OTPADA                                         </a:t>
            </a:r>
            <a:r>
              <a:rPr lang="hr-HR" sz="2000" dirty="0">
                <a:latin typeface="Calibri" panose="020F0502020204030204" pitchFamily="34" charset="0"/>
              </a:rPr>
              <a:t>47.700,00 €  </a:t>
            </a:r>
          </a:p>
          <a:p>
            <a:pPr marL="0" indent="0">
              <a:buNone/>
            </a:pPr>
            <a:r>
              <a:rPr lang="hr-HR" sz="2000" b="1" dirty="0">
                <a:latin typeface="Calibri" panose="020F0502020204030204" pitchFamily="34" charset="0"/>
              </a:rPr>
              <a:t>B)    POBOLJŠANJE ZAŠTITE OKOLIŠA			   </a:t>
            </a:r>
          </a:p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</a:rPr>
              <a:t>        - IZRADA PLANOVA I PROGRAMA Z.O.                                          12.600,00 €  </a:t>
            </a:r>
          </a:p>
          <a:p>
            <a:endParaRPr lang="hr-H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000" b="1" dirty="0">
                <a:latin typeface="Calibri" panose="020F0502020204030204" pitchFamily="34" charset="0"/>
              </a:rPr>
              <a:t>C)   RAZVOJ SUSTAVA ODVOJENOG PRIKUPLJANJA OTPADA </a:t>
            </a:r>
            <a:endParaRPr lang="hr-HR" sz="2000" dirty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hr-HR" sz="1800" dirty="0">
                <a:latin typeface="Calibri" panose="020F0502020204030204" pitchFamily="34" charset="0"/>
              </a:rPr>
              <a:t>INFORMIRANJE I EDUKACIJA GRAĐANA                                                        </a:t>
            </a:r>
            <a:r>
              <a:rPr lang="hr-HR" sz="2000" dirty="0">
                <a:latin typeface="Calibri" panose="020F0502020204030204" pitchFamily="34" charset="0"/>
              </a:rPr>
              <a:t>3.400,00 €</a:t>
            </a:r>
            <a:r>
              <a:rPr lang="hr-HR" sz="1800" dirty="0">
                <a:latin typeface="Calibri" panose="020F0502020204030204" pitchFamily="34" charset="0"/>
              </a:rPr>
              <a:t>  </a:t>
            </a:r>
          </a:p>
          <a:p>
            <a:pPr marL="342900" indent="-342900">
              <a:buFontTx/>
              <a:buChar char="-"/>
            </a:pPr>
            <a:r>
              <a:rPr lang="hr-HR" sz="1800" dirty="0">
                <a:latin typeface="Calibri" panose="020F0502020204030204" pitchFamily="34" charset="0"/>
              </a:rPr>
              <a:t>POTICAJNA NAKNADA ZA ODLAGANJE MKO                                              </a:t>
            </a:r>
            <a:r>
              <a:rPr lang="hr-HR" sz="2000" dirty="0">
                <a:latin typeface="Calibri" panose="020F0502020204030204" pitchFamily="34" charset="0"/>
              </a:rPr>
              <a:t>30.000,00 €</a:t>
            </a:r>
            <a:r>
              <a:rPr lang="hr-HR" sz="18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hr-HR" sz="1800" dirty="0">
                <a:latin typeface="Calibri" panose="020F0502020204030204" pitchFamily="34" charset="0"/>
              </a:rPr>
              <a:t>IZGRADNJA NADSTREŠNICE NA RD                                                                 </a:t>
            </a:r>
            <a:r>
              <a:rPr lang="hr-HR" sz="2000" dirty="0">
                <a:latin typeface="Calibri" panose="020F0502020204030204" pitchFamily="34" charset="0"/>
              </a:rPr>
              <a:t>4.400,00 € </a:t>
            </a:r>
          </a:p>
          <a:p>
            <a:pPr marL="0" indent="0">
              <a:buNone/>
            </a:pPr>
            <a:r>
              <a:rPr lang="hr-HR" sz="2600" b="1" dirty="0">
                <a:latin typeface="Calibri" panose="020F0502020204030204" pitchFamily="34" charset="0"/>
              </a:rPr>
              <a:t>    UKUPNO                                                                  98</a:t>
            </a:r>
            <a:r>
              <a:rPr lang="hr-HR" sz="2400" b="1" dirty="0">
                <a:latin typeface="Calibri" panose="020F0502020204030204" pitchFamily="34" charset="0"/>
              </a:rPr>
              <a:t>.100,00 €</a:t>
            </a:r>
          </a:p>
        </p:txBody>
      </p:sp>
    </p:spTree>
    <p:extLst>
      <p:ext uri="{BB962C8B-B14F-4D97-AF65-F5344CB8AC3E}">
        <p14:creationId xmlns:p14="http://schemas.microsoft.com/office/powerpoint/2010/main" val="1051325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41FD5B-8AFC-49DD-88E2-A657AF33E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1628800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hr-HR" sz="4400" dirty="0">
                <a:latin typeface="Calibri" panose="020F0502020204030204" pitchFamily="34" charset="0"/>
              </a:rPr>
              <a:t>UPRAVNI ODJEL ZA DRUŠTVENE DJELATNOSTI SOCIJALNU SKRB I CIVILNO DRUŠTVO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4A245BD-DFB8-4602-8A10-CD521AF421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sz="4400" dirty="0"/>
          </a:p>
          <a:p>
            <a:endParaRPr lang="hr-HR" sz="440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5552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3398FF-B4FC-006A-F4BA-52B05E03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62F9A9-0CA9-ECED-4154-ACB8A40A9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sz="440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hr-HR" sz="44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UKUPNO: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19.039.900,00 €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0619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3062E05A-DF51-4E7A-B67E-8C550A0714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476673"/>
          <a:ext cx="8047806" cy="570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890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2B7918AA-A093-F413-7636-0B58E6FC8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 PRIHODA ODJELA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1676FB36-F145-AF95-B1F0-7A72FDE3C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POMOĆI                                                                           8.400.600,00 €</a:t>
            </a:r>
          </a:p>
          <a:p>
            <a:r>
              <a:rPr lang="hr-HR" dirty="0"/>
              <a:t>PRIHODI PRORAČUNSKIH KORISNIKA                         1.358.700,00 €</a:t>
            </a:r>
          </a:p>
          <a:p>
            <a:r>
              <a:rPr lang="hr-HR" dirty="0"/>
              <a:t>DECENTRALIZIRANA SREDSTVA                                   1.177.600,00 €</a:t>
            </a:r>
          </a:p>
          <a:p>
            <a:r>
              <a:rPr lang="hr-HR" dirty="0"/>
              <a:t>DONACIJE                                                                              60.600,00 €</a:t>
            </a:r>
          </a:p>
          <a:p>
            <a:r>
              <a:rPr lang="hr-HR" dirty="0"/>
              <a:t>IZVORNI PRIHODI PRORAČUNA                                   8.042.400,00 €</a:t>
            </a:r>
          </a:p>
        </p:txBody>
      </p:sp>
    </p:spTree>
    <p:extLst>
      <p:ext uri="{BB962C8B-B14F-4D97-AF65-F5344CB8AC3E}">
        <p14:creationId xmlns:p14="http://schemas.microsoft.com/office/powerpoint/2010/main" val="204380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Prihodi i primici Grada Kutine iznose </a:t>
            </a:r>
          </a:p>
          <a:p>
            <a:pPr marL="0" indent="0" algn="ctr">
              <a:buNone/>
            </a:pPr>
            <a:r>
              <a:rPr lang="hr-HR" sz="3200" dirty="0"/>
              <a:t>27.610.200,00 </a:t>
            </a:r>
            <a:r>
              <a:rPr lang="hr-HR" sz="3600" dirty="0">
                <a:latin typeface="Calibri" panose="020F0502020204030204" pitchFamily="34" charset="0"/>
              </a:rPr>
              <a:t>€</a:t>
            </a:r>
            <a:endParaRPr lang="hr-HR" sz="3200" dirty="0"/>
          </a:p>
          <a:p>
            <a:r>
              <a:rPr lang="hr-HR" dirty="0"/>
              <a:t>Prihodi i primici proračunskih korisnika iznose</a:t>
            </a:r>
          </a:p>
          <a:p>
            <a:pPr marL="0" indent="0" algn="ctr">
              <a:buNone/>
            </a:pPr>
            <a:r>
              <a:rPr lang="hr-HR" sz="3200" dirty="0"/>
              <a:t>11.111.700,00  </a:t>
            </a:r>
            <a:r>
              <a:rPr lang="hr-HR" sz="3600" dirty="0">
                <a:latin typeface="Calibri" panose="020F0502020204030204" pitchFamily="34" charset="0"/>
              </a:rPr>
              <a:t>€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511489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D7E2CDC7-ECE4-4B14-B734-F6E906A21327}"/>
              </a:ext>
            </a:extLst>
          </p:cNvPr>
          <p:cNvSpPr txBox="1"/>
          <p:nvPr/>
        </p:nvSpPr>
        <p:spPr>
          <a:xfrm>
            <a:off x="2135560" y="681037"/>
            <a:ext cx="864096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indent="-381000" eaLnBrk="1" hangingPunct="1"/>
            <a:endParaRPr lang="hr-HR" altLang="sr-Latn-RS" dirty="0"/>
          </a:p>
          <a:p>
            <a:pPr marL="381000" indent="-381000" eaLnBrk="1" hangingPunct="1"/>
            <a:endParaRPr lang="hr-HR" altLang="sr-Latn-RS" dirty="0"/>
          </a:p>
          <a:p>
            <a:pPr marL="381000" indent="-381000" eaLnBrk="1" hangingPunct="1"/>
            <a:r>
              <a:rPr lang="hr-HR" altLang="sr-Latn-RS" sz="2400" dirty="0"/>
              <a:t>      P</a:t>
            </a:r>
            <a:r>
              <a:rPr lang="hr-HR" altLang="sr-Latn-RS" sz="2800" dirty="0"/>
              <a:t>odručja koja su obuhvaćena kroz rad ustanova, škola i udruga civilnog društva</a:t>
            </a:r>
          </a:p>
          <a:p>
            <a:pPr marL="381000" indent="-381000" eaLnBrk="1" hangingPunct="1"/>
            <a:endParaRPr lang="hr-HR" altLang="sr-Latn-RS" sz="2800" dirty="0"/>
          </a:p>
          <a:p>
            <a:pPr marL="838200" lvl="1" indent="-381000" eaLnBrk="1" hangingPunct="1">
              <a:buFontTx/>
              <a:buAutoNum type="arabicPeriod"/>
            </a:pPr>
            <a:r>
              <a:rPr lang="hr-HR" altLang="sr-Latn-RS" sz="2800" dirty="0"/>
              <a:t>predškolski odgoj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hr-HR" altLang="sr-Latn-RS" sz="2800" dirty="0"/>
              <a:t>osnovno školstvo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hr-HR" altLang="sr-Latn-RS" sz="2800" dirty="0"/>
              <a:t>visokoškolsko obrazovanje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hr-HR" altLang="sr-Latn-RS" sz="2800" dirty="0"/>
              <a:t>potrebe grada u kulturi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hr-HR" altLang="sr-Latn-RS" sz="2800" dirty="0"/>
              <a:t>programi razvoja sporta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hr-HR" altLang="sr-Latn-RS" sz="2800" dirty="0"/>
              <a:t>vatrogastvo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hr-HR" altLang="sr-Latn-RS" sz="2800" dirty="0"/>
              <a:t>zdravstvo i socijalna skrb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hr-HR" altLang="sr-Latn-RS" sz="2800" dirty="0"/>
              <a:t>poticanje razvoja civilnog društva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hr-HR" altLang="sr-Latn-RS" sz="2800" dirty="0"/>
              <a:t>vjerske zajednice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125290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06C251-AF78-4C87-9CBE-2A93A5EF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4423A3-85F1-400D-9F8F-ACFE11274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hr-HR" altLang="sr-Latn-RS" dirty="0"/>
              <a:t>OSNOVNE ŠKOLE NA PODRUČJU GRADA</a:t>
            </a:r>
          </a:p>
          <a:p>
            <a:pPr eaLnBrk="1" hangingPunct="1">
              <a:buFontTx/>
              <a:buNone/>
            </a:pPr>
            <a:r>
              <a:rPr lang="hr-HR" altLang="sr-Latn-RS" dirty="0">
                <a:solidFill>
                  <a:schemeClr val="tx1"/>
                </a:solidFill>
              </a:rPr>
              <a:t>                          </a:t>
            </a:r>
            <a:r>
              <a:rPr lang="hr-HR" altLang="sr-Latn-RS" b="0" dirty="0">
                <a:solidFill>
                  <a:schemeClr val="tx1"/>
                </a:solidFill>
              </a:rPr>
              <a:t>1754  učenika</a:t>
            </a:r>
          </a:p>
          <a:p>
            <a:pPr eaLnBrk="1" hangingPunct="1">
              <a:buFontTx/>
              <a:buNone/>
            </a:pPr>
            <a:endParaRPr lang="hr-HR" altLang="sr-Latn-RS" dirty="0"/>
          </a:p>
          <a:p>
            <a:pPr eaLnBrk="1" hangingPunct="1">
              <a:buFontTx/>
              <a:buNone/>
            </a:pPr>
            <a:r>
              <a:rPr lang="hr-HR" altLang="sr-Latn-RS" dirty="0"/>
              <a:t>             </a:t>
            </a:r>
            <a:r>
              <a:rPr lang="hr-HR" altLang="sr-Latn-RS" dirty="0">
                <a:solidFill>
                  <a:schemeClr val="tx1"/>
                </a:solidFill>
              </a:rPr>
              <a:t>1. OŠ MATE LOVRAKA</a:t>
            </a:r>
          </a:p>
          <a:p>
            <a:pPr eaLnBrk="1" hangingPunct="1">
              <a:buFontTx/>
              <a:buNone/>
            </a:pPr>
            <a:r>
              <a:rPr lang="hr-HR" altLang="sr-Latn-RS" dirty="0">
                <a:solidFill>
                  <a:schemeClr val="tx1"/>
                </a:solidFill>
              </a:rPr>
              <a:t>                 2. OŠ BANOVA JARUGA</a:t>
            </a:r>
          </a:p>
          <a:p>
            <a:pPr eaLnBrk="1" hangingPunct="1">
              <a:buFontTx/>
              <a:buNone/>
            </a:pPr>
            <a:r>
              <a:rPr lang="hr-HR" altLang="sr-Latn-RS" dirty="0">
                <a:solidFill>
                  <a:schemeClr val="tx1"/>
                </a:solidFill>
              </a:rPr>
              <a:t>                      3. OŠ VLADIMIRA VIDRIĆA</a:t>
            </a:r>
          </a:p>
          <a:p>
            <a:pPr eaLnBrk="1" hangingPunct="1">
              <a:buFontTx/>
              <a:buNone/>
            </a:pPr>
            <a:r>
              <a:rPr lang="hr-HR" altLang="sr-Latn-RS" dirty="0">
                <a:solidFill>
                  <a:schemeClr val="tx1"/>
                </a:solidFill>
              </a:rPr>
              <a:t>                          4. OŠ STJEPANA KEFELJE</a:t>
            </a:r>
          </a:p>
          <a:p>
            <a:pPr eaLnBrk="1" hangingPunct="1">
              <a:buFontTx/>
              <a:buNone/>
            </a:pPr>
            <a:r>
              <a:rPr lang="hr-HR" altLang="sr-Latn-RS" dirty="0">
                <a:solidFill>
                  <a:schemeClr val="tx1"/>
                </a:solidFill>
              </a:rPr>
              <a:t>                               5. OŠ ZVONIMIRA FRANKA</a:t>
            </a:r>
          </a:p>
          <a:p>
            <a:pPr eaLnBrk="1" hangingPunct="1">
              <a:buFontTx/>
              <a:buNone/>
            </a:pPr>
            <a:r>
              <a:rPr lang="hr-HR" altLang="sr-Latn-RS" dirty="0">
                <a:solidFill>
                  <a:schemeClr val="tx1"/>
                </a:solidFill>
              </a:rPr>
              <a:t>				6. OGŠ BORISA PAPANDOPULA</a:t>
            </a:r>
            <a:r>
              <a:rPr lang="hr-HR" altLang="sr-Latn-RS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8603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libri" panose="020F0502020204030204" pitchFamily="34" charset="0"/>
              </a:rPr>
              <a:t>Školski standard                10.013.500,00 €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Calibri" panose="020F0502020204030204" pitchFamily="34" charset="0"/>
              </a:rPr>
              <a:t>Nastavak projekata: </a:t>
            </a:r>
          </a:p>
          <a:p>
            <a:pPr lvl="1"/>
            <a:endParaRPr lang="hr-HR" dirty="0">
              <a:latin typeface="Calibri" panose="020F0502020204030204" pitchFamily="34" charset="0"/>
            </a:endParaRPr>
          </a:p>
          <a:p>
            <a:pPr lvl="1"/>
            <a:r>
              <a:rPr lang="hr-HR" dirty="0">
                <a:latin typeface="Calibri" panose="020F0502020204030204" pitchFamily="34" charset="0"/>
              </a:rPr>
              <a:t>Sufinanciranje nabavke školskog pribora učenicima</a:t>
            </a:r>
          </a:p>
          <a:p>
            <a:pPr lvl="1"/>
            <a:r>
              <a:rPr lang="hr-HR" dirty="0">
                <a:latin typeface="Calibri" panose="020F0502020204030204" pitchFamily="34" charset="0"/>
              </a:rPr>
              <a:t>Pomoćnici u nastavi</a:t>
            </a:r>
          </a:p>
          <a:p>
            <a:pPr lvl="1"/>
            <a:r>
              <a:rPr lang="hr-HR" dirty="0">
                <a:latin typeface="Calibri" panose="020F0502020204030204" pitchFamily="34" charset="0"/>
              </a:rPr>
              <a:t>Školska prehrana najpotrebitijima</a:t>
            </a:r>
          </a:p>
          <a:p>
            <a:pPr lvl="1"/>
            <a:r>
              <a:rPr lang="hr-HR" dirty="0">
                <a:latin typeface="Calibri" panose="020F0502020204030204" pitchFamily="34" charset="0"/>
              </a:rPr>
              <a:t>Produženi boravak u OŠ</a:t>
            </a:r>
          </a:p>
          <a:p>
            <a:pPr lvl="1"/>
            <a:r>
              <a:rPr lang="hr-HR" dirty="0">
                <a:latin typeface="Calibri" panose="020F0502020204030204" pitchFamily="34" charset="0"/>
              </a:rPr>
              <a:t>Cjelodnevni boravak u OŠ V. </a:t>
            </a:r>
            <a:r>
              <a:rPr lang="hr-HR" dirty="0" err="1">
                <a:latin typeface="Calibri" panose="020F0502020204030204" pitchFamily="34" charset="0"/>
              </a:rPr>
              <a:t>Vidrić</a:t>
            </a:r>
            <a:r>
              <a:rPr lang="hr-HR" dirty="0">
                <a:latin typeface="Calibri" panose="020F0502020204030204" pitchFamily="34" charset="0"/>
              </a:rPr>
              <a:t> Kutina i OŠ Banova Jaruga</a:t>
            </a:r>
          </a:p>
          <a:p>
            <a:pPr marL="457200" lvl="1" indent="0">
              <a:buNone/>
            </a:pPr>
            <a:endParaRPr lang="hr-H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0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6D355B-715F-4558-94F3-804558F5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dirty="0"/>
              <a:t>RAZNE POMOĆI I SUBVENCIJE      518.100,00 €</a:t>
            </a:r>
            <a:br>
              <a:rPr lang="hr-HR" altLang="sr-Latn-RS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DFAA90-D57D-4116-AE37-8CE089E1C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664" y="1124744"/>
            <a:ext cx="8067328" cy="5544616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800" dirty="0"/>
              <a:t>      </a:t>
            </a:r>
            <a:endParaRPr lang="hr-HR" altLang="sr-Latn-R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3600" dirty="0">
                <a:solidFill>
                  <a:schemeClr val="tx1"/>
                </a:solidFill>
              </a:rPr>
              <a:t> </a:t>
            </a:r>
            <a:r>
              <a:rPr lang="hr-HR" altLang="sr-Latn-RS" sz="3600" b="0" dirty="0">
                <a:solidFill>
                  <a:schemeClr val="tx1"/>
                </a:solidFill>
              </a:rPr>
              <a:t>Pomoć za podmirenje troškova stanovanja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3600" b="0" dirty="0">
                <a:solidFill>
                  <a:schemeClr val="tx1"/>
                </a:solidFill>
              </a:rPr>
              <a:t> Jednokratne novčane pomoći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3600" b="0" dirty="0">
                <a:solidFill>
                  <a:schemeClr val="tx1"/>
                </a:solidFill>
              </a:rPr>
              <a:t> Stipendiranje studenata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3600" b="0" dirty="0">
                <a:solidFill>
                  <a:schemeClr val="tx1"/>
                </a:solidFill>
              </a:rPr>
              <a:t> Pogrebni troškovi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3600" b="0" dirty="0">
                <a:solidFill>
                  <a:schemeClr val="tx1"/>
                </a:solidFill>
              </a:rPr>
              <a:t> Darivanje djece za blagdane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3600" b="0" dirty="0">
                <a:solidFill>
                  <a:schemeClr val="tx1"/>
                </a:solidFill>
              </a:rPr>
              <a:t> Kreditiranje studenata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3600" b="0" dirty="0">
                <a:solidFill>
                  <a:schemeClr val="tx1"/>
                </a:solidFill>
              </a:rPr>
              <a:t> Pomoć umirovljenicima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3600" b="0" dirty="0">
                <a:solidFill>
                  <a:schemeClr val="tx1"/>
                </a:solidFill>
              </a:rPr>
              <a:t> Subvencija za prijevoz  učenika i studenata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3600" b="0" dirty="0">
                <a:solidFill>
                  <a:schemeClr val="tx1"/>
                </a:solidFill>
              </a:rPr>
              <a:t> Kućna njega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3600" b="0" dirty="0">
                <a:solidFill>
                  <a:schemeClr val="tx1"/>
                </a:solidFill>
              </a:rPr>
              <a:t> Sufinanciranje programa za djecu s poteškoćama u razvoju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3600" b="0" dirty="0">
                <a:solidFill>
                  <a:schemeClr val="tx1"/>
                </a:solidFill>
              </a:rPr>
              <a:t> Humanitarne pomoći - Caritas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3600" b="0" dirty="0">
                <a:solidFill>
                  <a:schemeClr val="tx1"/>
                </a:solidFill>
              </a:rPr>
              <a:t>Pomoć za podmirenje troškova ogrijeva</a:t>
            </a:r>
            <a:endParaRPr lang="hr-HR" altLang="sr-Latn-RS" sz="3600" b="0" dirty="0"/>
          </a:p>
          <a:p>
            <a:pPr eaLnBrk="1" hangingPunct="1">
              <a:lnSpc>
                <a:spcPct val="80000"/>
              </a:lnSpc>
            </a:pPr>
            <a:r>
              <a:rPr lang="hr-HR" altLang="sr-Latn-RS" sz="3600" b="0" dirty="0">
                <a:solidFill>
                  <a:schemeClr val="tx1"/>
                </a:solidFill>
              </a:rPr>
              <a:t>Poticanje demografskog razvoja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3600" dirty="0"/>
              <a:t>Pomoć građanima za gospodarenje otpadom</a:t>
            </a:r>
            <a:endParaRPr lang="hr-HR" altLang="sr-Latn-RS" sz="3600" b="0" dirty="0">
              <a:solidFill>
                <a:schemeClr val="tx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9722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Calibri" panose="020F0502020204030204" pitchFamily="34" charset="0"/>
              </a:rPr>
              <a:t>ZDRAVSTVENI STANDARD               104.000,00  €</a:t>
            </a:r>
            <a:br>
              <a:rPr lang="hr-HR" dirty="0">
                <a:latin typeface="Calibri" panose="020F0502020204030204" pitchFamily="34" charset="0"/>
              </a:rPr>
            </a:br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F0C6569D-14D2-6083-1D56-D28CA1191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SUFINANCIRANJE LIJEČNIKA SPECIJALISTA </a:t>
            </a:r>
          </a:p>
          <a:p>
            <a:r>
              <a:rPr lang="hr-HR" dirty="0"/>
              <a:t>FINANCIRANJE POVIŠENOG ZDRAVSTVENOG STANDARDA U HITNOJ POMOĆI </a:t>
            </a:r>
          </a:p>
          <a:p>
            <a:r>
              <a:rPr lang="hr-HR" dirty="0"/>
              <a:t>FINANCIRANJE POVIŠENOG ZDRAVSTVENOG STANDARDA U DOMU ZDRAVLJA SISAČKO MOSLAVAČKE ŽUPANIJE</a:t>
            </a:r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2774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B471AB-D3DE-002A-77D0-EB8F948D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USTANOVE U PREDŠKOLSKOM ODGOJU, KULTURI, VATROGASTVU I SPORTU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B25E11-F248-23B1-CC8A-553DBF412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11200" u="sng" dirty="0"/>
              <a:t>PREDŠLKOLSKI ODGOJ                                                      3.167.500,00 €</a:t>
            </a:r>
          </a:p>
          <a:p>
            <a:r>
              <a:rPr lang="hr-HR" sz="11200" dirty="0"/>
              <a:t>DJEČJI VRTIĆ KUTINA                                                    3. 158.500,00 €</a:t>
            </a:r>
          </a:p>
          <a:p>
            <a:r>
              <a:rPr lang="hr-HR" sz="11200" dirty="0"/>
              <a:t>SUFINANCIRANJE  ODGOJA U PRIVATNOM VRTIĆU         9.000,00 €</a:t>
            </a:r>
          </a:p>
          <a:p>
            <a:pPr marL="0" indent="0">
              <a:buNone/>
            </a:pPr>
            <a:endParaRPr lang="hr-HR" sz="11200" dirty="0"/>
          </a:p>
          <a:p>
            <a:pPr marL="0" indent="0">
              <a:buNone/>
            </a:pPr>
            <a:r>
              <a:rPr lang="hr-HR" sz="11200" dirty="0"/>
              <a:t>   </a:t>
            </a:r>
            <a:r>
              <a:rPr lang="hr-HR" sz="11200" u="sng" dirty="0"/>
              <a:t>KULTURA                                                                         2.336.400,00 €</a:t>
            </a:r>
          </a:p>
          <a:p>
            <a:r>
              <a:rPr lang="hr-HR" sz="11200" dirty="0"/>
              <a:t>KNJIŽNICA I ČITAONICA KUTINA                                      258.800,00 €</a:t>
            </a:r>
          </a:p>
          <a:p>
            <a:r>
              <a:rPr lang="hr-HR" sz="11200" dirty="0"/>
              <a:t>PUČKO OTVORENO UČILIŠTE KUTINA                         1.642.900,00 €</a:t>
            </a:r>
          </a:p>
          <a:p>
            <a:r>
              <a:rPr lang="hr-HR" sz="11200" dirty="0"/>
              <a:t>MUZEJ MOSLAVINE KUTINA                                            434.700,00 €</a:t>
            </a:r>
          </a:p>
          <a:p>
            <a:pPr marL="0" indent="0">
              <a:buNone/>
            </a:pPr>
            <a:endParaRPr lang="hr-HR" sz="11200" dirty="0"/>
          </a:p>
          <a:p>
            <a:pPr marL="0" indent="0">
              <a:buNone/>
            </a:pPr>
            <a:r>
              <a:rPr lang="hr-HR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74088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9EF7AB-EE98-975A-556E-7B97D3F3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73066"/>
            <a:ext cx="10515600" cy="1325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sz="3100" dirty="0"/>
            </a:br>
            <a:br>
              <a:rPr lang="hr-HR" sz="3100" dirty="0"/>
            </a:br>
            <a:br>
              <a:rPr lang="hr-HR" sz="3100" dirty="0"/>
            </a:br>
            <a:br>
              <a:rPr lang="hr-HR" sz="3100" dirty="0"/>
            </a:br>
            <a:br>
              <a:rPr lang="hr-HR" sz="3100" dirty="0"/>
            </a:br>
            <a:br>
              <a:rPr lang="hr-HR" sz="3100" dirty="0"/>
            </a:br>
            <a:br>
              <a:rPr lang="hr-HR" sz="3100" dirty="0"/>
            </a:br>
            <a:endParaRPr lang="hr-HR" sz="31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171E35-B843-E3CE-FB62-FC70BB434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728"/>
            <a:ext cx="10515600" cy="5196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sz="3000" u="sng" dirty="0"/>
              <a:t>VATROGASTVO                                                                 1.183.400,00 €</a:t>
            </a:r>
          </a:p>
          <a:p>
            <a:r>
              <a:rPr lang="hr-HR" sz="3000" dirty="0"/>
              <a:t>VATROGASNA POSTROJBA KUTINA                             1.073.200,00 €</a:t>
            </a:r>
          </a:p>
          <a:p>
            <a:r>
              <a:rPr lang="hr-HR" sz="3000" dirty="0"/>
              <a:t>POTICANJE DOBROVOLJNOG VATROGASTVA               110.200,00 €</a:t>
            </a:r>
          </a:p>
          <a:p>
            <a:endParaRPr lang="hr-HR" sz="3000" dirty="0"/>
          </a:p>
          <a:p>
            <a:r>
              <a:rPr lang="hr-HR" sz="3000" u="sng" dirty="0"/>
              <a:t>SPORT                                                                               1.262.200,00 €</a:t>
            </a:r>
          </a:p>
          <a:p>
            <a:r>
              <a:rPr lang="hr-HR" sz="3000" dirty="0"/>
              <a:t>SPORTSKI CENTAR KUTINA                                              826.200,00 €</a:t>
            </a:r>
          </a:p>
          <a:p>
            <a:r>
              <a:rPr lang="hr-HR" sz="3000" dirty="0"/>
              <a:t>RAZVOJ SPORTA                                                                 500.000,00 €</a:t>
            </a:r>
          </a:p>
        </p:txBody>
      </p:sp>
    </p:spTree>
    <p:extLst>
      <p:ext uri="{BB962C8B-B14F-4D97-AF65-F5344CB8AC3E}">
        <p14:creationId xmlns:p14="http://schemas.microsoft.com/office/powerpoint/2010/main" val="4087706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69AC25-9B62-200D-08E6-10C050E8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400" dirty="0"/>
              <a:t>HVALA NA PAŽNJI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F5368D-929A-DBF2-9FD0-AD2C78659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E943A01-F643-563D-B5D7-BFE38E595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50451" y="4001294"/>
            <a:ext cx="2774695" cy="199815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B19A1B7-8E2A-8D6B-7E03-EAB037F6145B}"/>
              </a:ext>
            </a:extLst>
          </p:cNvPr>
          <p:cNvSpPr txBox="1"/>
          <p:nvPr/>
        </p:nvSpPr>
        <p:spPr>
          <a:xfrm>
            <a:off x="8957796" y="6803482"/>
            <a:ext cx="277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freepngimg.com/png/85354-text-question-blog-questions-logo-any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/3.0/"/>
              </a:rPr>
              <a:t>CC BY-NC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178097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6200000">
            <a:off x="-1795776" y="2649706"/>
            <a:ext cx="5544619" cy="785829"/>
          </a:xfrm>
        </p:spPr>
        <p:txBody>
          <a:bodyPr/>
          <a:lstStyle/>
          <a:p>
            <a:r>
              <a:rPr lang="hr-HR" sz="2800" dirty="0">
                <a:latin typeface="Calibri" panose="020F0502020204030204" pitchFamily="34" charset="0"/>
              </a:rPr>
              <a:t>Prihodi proračuna prema izvorima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58318"/>
              </p:ext>
            </p:extLst>
          </p:nvPr>
        </p:nvGraphicFramePr>
        <p:xfrm>
          <a:off x="1247672" y="270311"/>
          <a:ext cx="9696656" cy="597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362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IZVOR</a:t>
                      </a:r>
                      <a:r>
                        <a:rPr lang="hr-HR" baseline="0" dirty="0"/>
                        <a:t> PRIHODA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IZNOS </a:t>
                      </a:r>
                      <a:r>
                        <a:rPr lang="hr-HR" sz="1800" dirty="0">
                          <a:latin typeface="Calibri" panose="020F0502020204030204" pitchFamily="34" charset="0"/>
                        </a:rPr>
                        <a:t>€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UDIO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8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u="none" strike="noStrike" dirty="0">
                          <a:effectLst/>
                          <a:latin typeface="+mj-lt"/>
                        </a:rPr>
                        <a:t>OPĆI PRIHODI I PRIMICI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9.496.400,00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24,52%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06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u="none" strike="noStrike" dirty="0">
                          <a:effectLst/>
                          <a:latin typeface="+mj-lt"/>
                        </a:rPr>
                        <a:t>DECENTRALIZIRANI PRIHODI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1.177.600,00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3,04%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FISKALNA ODRŽIVOST - VRTIĆI</a:t>
                      </a:r>
                      <a:endParaRPr lang="hr-H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414.000,00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413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u="none" strike="noStrike" dirty="0">
                          <a:effectLst/>
                          <a:latin typeface="+mj-lt"/>
                        </a:rPr>
                        <a:t>KOMUNALNA NAKNADA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3.534.500,00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9,13%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951815"/>
                  </a:ext>
                </a:extLst>
              </a:tr>
              <a:tr h="535717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u="none" strike="noStrike" dirty="0">
                          <a:effectLst/>
                          <a:latin typeface="+mj-lt"/>
                        </a:rPr>
                        <a:t>KAPITALNI PRIHODI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955.300,00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53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effectLst/>
                          <a:latin typeface="+mj-lt"/>
                        </a:rPr>
                        <a:t>PRIHODI OD ZAKUPA I PRODAJE POLJOPRIVREDNOG ZEMLJIŠTA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64.000,00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8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u="none" strike="noStrike" dirty="0">
                          <a:effectLst/>
                          <a:latin typeface="+mj-lt"/>
                        </a:rPr>
                        <a:t>PRIHODI PRORAČUNSKIH KORISNIKA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1.138.200,00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2,94%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8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u="none" strike="noStrike" dirty="0">
                          <a:effectLst/>
                          <a:latin typeface="+mj-lt"/>
                        </a:rPr>
                        <a:t>POMOĆI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4.919.100,00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12,70%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8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u="none" strike="noStrike" dirty="0">
                          <a:effectLst/>
                          <a:latin typeface="+mj-lt"/>
                        </a:rPr>
                        <a:t>POMOĆI ZA PRORAČUNSKE KORISNIKE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8.348.000,00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21,56%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8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u="none" strike="noStrike" dirty="0">
                          <a:effectLst/>
                          <a:latin typeface="+mj-lt"/>
                        </a:rPr>
                        <a:t>DONACIJE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35.400,00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7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u="none" strike="noStrike" dirty="0">
                          <a:effectLst/>
                          <a:latin typeface="+mj-lt"/>
                        </a:rPr>
                        <a:t>PRIHODI OD PRODAJE NEFINANCIJSKE IMOVINE I NADOKNADE ŠTETA 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1.195.400,00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3,09%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u="none" strike="noStrike" dirty="0">
                          <a:effectLst/>
                          <a:latin typeface="+mj-lt"/>
                        </a:rPr>
                        <a:t>NAMJENSKI PRIMICI OD ZADUŽIVANJA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j-lt"/>
                        </a:rPr>
                        <a:t>7.444.000,00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19,22%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87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312032897"/>
              </p:ext>
            </p:extLst>
          </p:nvPr>
        </p:nvGraphicFramePr>
        <p:xfrm>
          <a:off x="1703512" y="260648"/>
          <a:ext cx="871296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892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ACB619-55E5-BC12-9334-E62CE3143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52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4400" dirty="0">
                <a:latin typeface="Calibri" panose="020F0502020204030204" pitchFamily="34" charset="0"/>
              </a:rPr>
            </a:br>
            <a:r>
              <a:rPr lang="hr-HR" sz="4400" b="1" dirty="0">
                <a:latin typeface="Calibri" panose="020F0502020204030204" pitchFamily="34" charset="0"/>
              </a:rPr>
              <a:t>UPRAVNI ODJEL </a:t>
            </a:r>
            <a:br>
              <a:rPr lang="hr-HR" sz="4400" b="1" dirty="0">
                <a:latin typeface="Calibri" panose="020F0502020204030204" pitchFamily="34" charset="0"/>
              </a:rPr>
            </a:br>
            <a:r>
              <a:rPr lang="hr-HR" sz="4400" b="1" dirty="0">
                <a:latin typeface="Calibri" panose="020F0502020204030204" pitchFamily="34" charset="0"/>
              </a:rPr>
              <a:t>URED GRADONAČELNIKA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331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7568" y="332656"/>
            <a:ext cx="8856984" cy="1320800"/>
          </a:xfrm>
        </p:spPr>
        <p:txBody>
          <a:bodyPr>
            <a:noAutofit/>
          </a:bodyPr>
          <a:lstStyle/>
          <a:p>
            <a:pPr algn="ctr"/>
            <a:r>
              <a:rPr lang="hr-HR" sz="4800" b="1" dirty="0">
                <a:latin typeface="Calibri" panose="020F0502020204030204" pitchFamily="34" charset="0"/>
              </a:rPr>
              <a:t>Gradonačelnik i Gradsko vijeće</a:t>
            </a:r>
            <a:br>
              <a:rPr lang="hr-HR" sz="4800" b="1" dirty="0">
                <a:latin typeface="Calibri" panose="020F0502020204030204" pitchFamily="34" charset="0"/>
              </a:rPr>
            </a:br>
            <a:r>
              <a:rPr lang="hr-HR" sz="4800" b="1" dirty="0">
                <a:latin typeface="Calibri" panose="020F0502020204030204" pitchFamily="34" charset="0"/>
              </a:rPr>
              <a:t>REDOVNA </a:t>
            </a:r>
            <a:r>
              <a:rPr lang="hr-HR" sz="4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DJELATNOST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9417" y="1484785"/>
            <a:ext cx="10873208" cy="53732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r-HR" sz="26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hr-HR" sz="35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5400" b="1" dirty="0">
                <a:latin typeface="Calibri" panose="020F0502020204030204" pitchFamily="34" charset="0"/>
              </a:rPr>
              <a:t>UKUPNO: </a:t>
            </a:r>
          </a:p>
          <a:p>
            <a:pPr marL="0" indent="0" algn="ctr">
              <a:buNone/>
            </a:pPr>
            <a:r>
              <a:rPr lang="hr-HR" sz="5400" b="1" dirty="0">
                <a:latin typeface="Calibri" panose="020F0502020204030204" pitchFamily="34" charset="0"/>
              </a:rPr>
              <a:t>174.000,00 €</a:t>
            </a:r>
          </a:p>
          <a:p>
            <a:pPr marL="0" indent="0" algn="ctr">
              <a:buNone/>
            </a:pPr>
            <a:r>
              <a:rPr lang="hr-HR" sz="3600" b="1" dirty="0">
                <a:latin typeface="Calibri" panose="020F0502020204030204" pitchFamily="34" charset="0"/>
              </a:rPr>
              <a:t>Rashodi za </a:t>
            </a:r>
            <a:r>
              <a:rPr lang="hr-HR" sz="3600" b="1" dirty="0" err="1">
                <a:latin typeface="Calibri" panose="020F0502020204030204" pitchFamily="34" charset="0"/>
              </a:rPr>
              <a:t>zaposlene,materijalni</a:t>
            </a:r>
            <a:r>
              <a:rPr lang="hr-HR" sz="3600" b="1" dirty="0">
                <a:latin typeface="Calibri" panose="020F0502020204030204" pitchFamily="34" charset="0"/>
              </a:rPr>
              <a:t> i </a:t>
            </a:r>
            <a:r>
              <a:rPr lang="hr-HR" sz="3600" b="1" dirty="0" err="1">
                <a:latin typeface="Calibri" panose="020F0502020204030204" pitchFamily="34" charset="0"/>
              </a:rPr>
              <a:t>finacijski</a:t>
            </a:r>
            <a:r>
              <a:rPr lang="hr-HR" sz="3600" b="1" dirty="0">
                <a:latin typeface="Calibri" panose="020F0502020204030204" pitchFamily="34" charset="0"/>
              </a:rPr>
              <a:t> rashodi,</a:t>
            </a:r>
          </a:p>
          <a:p>
            <a:pPr marL="0" indent="0" algn="ctr">
              <a:buNone/>
            </a:pPr>
            <a:r>
              <a:rPr lang="hr-HR" sz="3600" b="1" dirty="0">
                <a:latin typeface="Calibri" panose="020F0502020204030204" pitchFamily="34" charset="0"/>
              </a:rPr>
              <a:t> te političke stranke</a:t>
            </a:r>
          </a:p>
          <a:p>
            <a:pPr marL="0" indent="0" algn="ctr">
              <a:buNone/>
            </a:pPr>
            <a:endParaRPr lang="hr-HR" sz="3500" b="1" dirty="0">
              <a:latin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699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b="1" dirty="0">
                <a:latin typeface="Calibri" panose="020F0502020204030204" pitchFamily="34" charset="0"/>
              </a:rPr>
              <a:t>URED GRADONAČELNIKA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1424" y="476672"/>
            <a:ext cx="10442376" cy="6381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r-HR" sz="2200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sz="2200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sz="2200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sz="2200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sz="22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7200" b="1" dirty="0">
                <a:latin typeface="Calibri" panose="020F0502020204030204" pitchFamily="34" charset="0"/>
              </a:rPr>
              <a:t>UKUPNO: </a:t>
            </a:r>
          </a:p>
          <a:p>
            <a:pPr marL="0" indent="0" algn="ctr">
              <a:buNone/>
            </a:pPr>
            <a:r>
              <a:rPr lang="hr-HR" sz="7200" b="1" dirty="0">
                <a:latin typeface="Calibri" panose="020F0502020204030204" pitchFamily="34" charset="0"/>
              </a:rPr>
              <a:t>572.700,00 €</a:t>
            </a:r>
            <a:endParaRPr lang="hr-HR" sz="8000" b="1" dirty="0">
              <a:latin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3553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1920</Words>
  <Application>Microsoft Office PowerPoint</Application>
  <PresentationFormat>Široki zaslon</PresentationFormat>
  <Paragraphs>403</Paragraphs>
  <Slides>47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Tema sustava Office</vt:lpstr>
      <vt:lpstr>Javna rasprava</vt:lpstr>
      <vt:lpstr>Ukupno prihoda i rashoda</vt:lpstr>
      <vt:lpstr>PowerPoint prezentacija</vt:lpstr>
      <vt:lpstr>PowerPoint prezentacija</vt:lpstr>
      <vt:lpstr>Prihodi proračuna prema izvorima</vt:lpstr>
      <vt:lpstr>PowerPoint prezentacija</vt:lpstr>
      <vt:lpstr> UPRAVNI ODJEL  URED GRADONAČELNIKA</vt:lpstr>
      <vt:lpstr>Gradonačelnik i Gradsko vijeće REDOVNA DJELATNOST</vt:lpstr>
      <vt:lpstr>URED GRADONAČELNIKA</vt:lpstr>
      <vt:lpstr>REDOVNA DJELATNOST</vt:lpstr>
      <vt:lpstr> ZAŠTITA I SPAŠAVANJE </vt:lpstr>
      <vt:lpstr>SUSTAV ZAŠTITE PODATAKA</vt:lpstr>
      <vt:lpstr> RAZVOJ OBRTA, MALOG I SREDNJEG PODUZETNIŠTVA </vt:lpstr>
      <vt:lpstr>NABAVA IMOVINE </vt:lpstr>
      <vt:lpstr>INFORMIRANJE/</vt:lpstr>
      <vt:lpstr> UO ZA GOSPODARSTVO, PODUZETNIŠTVO I RAZVOJ</vt:lpstr>
      <vt:lpstr>PowerPoint prezentacija</vt:lpstr>
      <vt:lpstr>POTICANJE GOSPODARSTVA  </vt:lpstr>
      <vt:lpstr>POTICANJE GOSPODARSTVA</vt:lpstr>
      <vt:lpstr>POTICANJE GOSPODARSTVA</vt:lpstr>
      <vt:lpstr>POTICANJE GOSPODARSTVA </vt:lpstr>
      <vt:lpstr>ENERGETSKA UČINKOVITOST I OBNOVLJIVI IZVORI ENERGIJE</vt:lpstr>
      <vt:lpstr> EU PROJEKTI  </vt:lpstr>
      <vt:lpstr>OSTALI PROJEKTI </vt:lpstr>
      <vt:lpstr>IMOVINA (NABAVA, ODRŽAVANJE, REKONSTRUKCIJA)</vt:lpstr>
      <vt:lpstr> ZDRAVSTVO </vt:lpstr>
      <vt:lpstr>PowerPoint prezentacija</vt:lpstr>
      <vt:lpstr>UPRAVNI ODJEL ZA  KOMUNALNI SUSTAV, GRAĐENJE I ZAŠTITU OKOLIŠA</vt:lpstr>
      <vt:lpstr> UPRAVNI ODJEL ZA KOMUNALNI SUSTAV, GRAĐENJE I ZAŠTITU OKOLIŠA </vt:lpstr>
      <vt:lpstr>   IZGRADNJA, REKONSTRUKCIJA I ODRŽAVANJE      CESTA, PARKIRALIŠTA I NOGOSTUPA </vt:lpstr>
      <vt:lpstr> </vt:lpstr>
      <vt:lpstr>IZGRADNJA, REKONSTRUKCIJA I ODRŽAVANJE CESTA, PARKIRALIŠTA, NOGOSTUPA, JAVNE RASVJETE I OSTALE K.I.</vt:lpstr>
      <vt:lpstr>IZGRADNJA, REKONSTRUKCIJA I ODRŽAVANJE  CESTA, PARKIRALIŠTA I NOGOSTUPA  </vt:lpstr>
      <vt:lpstr>ODRŽAVANJE JAVNIH POVRŠINA, JAVNE RASVJETE  I OSTALE KOMUNALNE INFRASTRUKTURE </vt:lpstr>
      <vt:lpstr>ZAŠTITA OKOLIŠA I RAZVOJ SUSTAVA ODVOJENOG PRIKUPLJANJA OTPADA</vt:lpstr>
      <vt:lpstr>UPRAVNI ODJEL ZA DRUŠTVENE DJELATNOSTI SOCIJALNU SKRB I CIVILNO DRUŠTVO</vt:lpstr>
      <vt:lpstr>PowerPoint prezentacija</vt:lpstr>
      <vt:lpstr>PowerPoint prezentacija</vt:lpstr>
      <vt:lpstr>IZVORI PRIHODA ODJELA</vt:lpstr>
      <vt:lpstr>PowerPoint prezentacija</vt:lpstr>
      <vt:lpstr>PowerPoint prezentacija</vt:lpstr>
      <vt:lpstr>Školski standard                10.013.500,00 €</vt:lpstr>
      <vt:lpstr>RAZNE POMOĆI I SUBVENCIJE      518.100,00 € </vt:lpstr>
      <vt:lpstr>ZDRAVSTVENI STANDARD               104.000,00  € </vt:lpstr>
      <vt:lpstr>USTANOVE U PREDŠKOLSKOM ODGOJU, KULTURI, VATROGASTVU I SPORTU</vt:lpstr>
      <vt:lpstr>                 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Javna rasprava</dc:title>
  <dc:creator>Tomislav Uroić</dc:creator>
  <cp:lastModifiedBy>Tomislav Uroić</cp:lastModifiedBy>
  <cp:revision>3</cp:revision>
  <dcterms:created xsi:type="dcterms:W3CDTF">2022-11-21T12:26:28Z</dcterms:created>
  <dcterms:modified xsi:type="dcterms:W3CDTF">2023-12-11T07:28:22Z</dcterms:modified>
</cp:coreProperties>
</file>